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Montserrat"/>
      <p:regular r:id="rId25"/>
      <p:bold r:id="rId26"/>
      <p:italic r:id="rId27"/>
      <p:boldItalic r:id="rId28"/>
    </p:embeddedFont>
    <p:embeddedFont>
      <p:font typeface="Lato"/>
      <p:regular r:id="rId29"/>
      <p:bold r:id="rId30"/>
      <p:italic r:id="rId31"/>
      <p:boldItalic r:id="rId32"/>
    </p:embeddedFont>
    <p:embeddedFont>
      <p:font typeface="Comforta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Comfortaa-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omforta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8T20:37:50.637">
    <p:pos x="6000" y="0"/>
    <p:text>neki ukras?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8T20:38:10.209">
    <p:pos x="6000" y="0"/>
    <p:text>spelling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4.gif"/><Relationship Id="rId5"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7.jpg"/><Relationship Id="rId6" Type="http://schemas.openxmlformats.org/officeDocument/2006/relationships/image" Target="../media/image14.gif"/><Relationship Id="rId7"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2157725" y="338350"/>
            <a:ext cx="4980900" cy="11250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500">
                <a:highlight>
                  <a:srgbClr val="0000FF"/>
                </a:highlight>
                <a:latin typeface="Times New Roman"/>
                <a:ea typeface="Times New Roman"/>
                <a:cs typeface="Times New Roman"/>
                <a:sym typeface="Times New Roman"/>
              </a:rPr>
              <a:t>JUSTIN BIEBER</a:t>
            </a:r>
            <a:endParaRPr b="1" i="1" sz="3500">
              <a:highlight>
                <a:srgbClr val="0000FF"/>
              </a:highlight>
              <a:latin typeface="Times New Roman"/>
              <a:ea typeface="Times New Roman"/>
              <a:cs typeface="Times New Roman"/>
              <a:sym typeface="Times New Roman"/>
            </a:endParaRPr>
          </a:p>
        </p:txBody>
      </p:sp>
      <p:sp>
        <p:nvSpPr>
          <p:cNvPr id="135" name="Shape 135"/>
          <p:cNvSpPr txBox="1"/>
          <p:nvPr>
            <p:ph idx="1" type="body"/>
          </p:nvPr>
        </p:nvSpPr>
        <p:spPr>
          <a:xfrm>
            <a:off x="188350" y="995425"/>
            <a:ext cx="6950400" cy="367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500">
              <a:solidFill>
                <a:srgbClr val="674EA7"/>
              </a:solidFill>
              <a:latin typeface="Verdana"/>
              <a:ea typeface="Verdana"/>
              <a:cs typeface="Verdana"/>
              <a:sym typeface="Verdana"/>
            </a:endParaRPr>
          </a:p>
          <a:p>
            <a:pPr indent="0" lvl="0" marL="0">
              <a:spcBef>
                <a:spcPts val="1600"/>
              </a:spcBef>
              <a:spcAft>
                <a:spcPts val="0"/>
              </a:spcAft>
              <a:buNone/>
            </a:pPr>
            <a:r>
              <a:t/>
            </a:r>
            <a:endParaRPr sz="1500">
              <a:solidFill>
                <a:srgbClr val="674EA7"/>
              </a:solidFill>
              <a:latin typeface="Verdana"/>
              <a:ea typeface="Verdana"/>
              <a:cs typeface="Verdana"/>
              <a:sym typeface="Verdana"/>
            </a:endParaRPr>
          </a:p>
          <a:p>
            <a:pPr indent="0" lvl="0" marL="0">
              <a:spcBef>
                <a:spcPts val="1600"/>
              </a:spcBef>
              <a:spcAft>
                <a:spcPts val="0"/>
              </a:spcAft>
              <a:buNone/>
            </a:pPr>
            <a:r>
              <a:t/>
            </a:r>
            <a:endParaRPr sz="1500">
              <a:solidFill>
                <a:srgbClr val="674EA7"/>
              </a:solidFill>
              <a:latin typeface="Verdana"/>
              <a:ea typeface="Verdana"/>
              <a:cs typeface="Verdana"/>
              <a:sym typeface="Verdana"/>
            </a:endParaRPr>
          </a:p>
          <a:p>
            <a:pPr indent="0" lvl="0" marL="0">
              <a:spcBef>
                <a:spcPts val="1600"/>
              </a:spcBef>
              <a:spcAft>
                <a:spcPts val="0"/>
              </a:spcAft>
              <a:buNone/>
            </a:pPr>
            <a:r>
              <a:t/>
            </a:r>
            <a:endParaRPr sz="1500">
              <a:solidFill>
                <a:srgbClr val="674EA7"/>
              </a:solidFill>
              <a:latin typeface="Verdana"/>
              <a:ea typeface="Verdana"/>
              <a:cs typeface="Verdana"/>
              <a:sym typeface="Verdana"/>
            </a:endParaRPr>
          </a:p>
          <a:p>
            <a:pPr indent="0" lvl="0" marL="0">
              <a:spcBef>
                <a:spcPts val="1600"/>
              </a:spcBef>
              <a:spcAft>
                <a:spcPts val="1600"/>
              </a:spcAft>
              <a:buNone/>
            </a:pPr>
            <a:r>
              <a:rPr b="1" lang="en" sz="1500">
                <a:solidFill>
                  <a:srgbClr val="674EA7"/>
                </a:solidFill>
                <a:latin typeface="Verdana"/>
                <a:ea typeface="Verdana"/>
                <a:cs typeface="Verdana"/>
                <a:sym typeface="Verdana"/>
              </a:rPr>
              <a:t> </a:t>
            </a:r>
            <a:endParaRPr b="1" sz="1500">
              <a:solidFill>
                <a:srgbClr val="674EA7"/>
              </a:solidFill>
              <a:latin typeface="Verdana"/>
              <a:ea typeface="Verdana"/>
              <a:cs typeface="Verdana"/>
              <a:sym typeface="Verdana"/>
            </a:endParaRPr>
          </a:p>
        </p:txBody>
      </p:sp>
      <p:sp>
        <p:nvSpPr>
          <p:cNvPr id="136" name="Shape 136"/>
          <p:cNvSpPr/>
          <p:nvPr/>
        </p:nvSpPr>
        <p:spPr>
          <a:xfrm>
            <a:off x="1034775" y="995425"/>
            <a:ext cx="7500900" cy="3945900"/>
          </a:xfrm>
          <a:prstGeom prst="horizontalScroll">
            <a:avLst>
              <a:gd fmla="val 125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2400">
                <a:latin typeface="Times New Roman"/>
                <a:ea typeface="Times New Roman"/>
                <a:cs typeface="Times New Roman"/>
                <a:sym typeface="Times New Roman"/>
              </a:rPr>
              <a:t>Subject:English</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Teacher:Milena Tasić</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Authors:Ružica Nenadović</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              Milica </a:t>
            </a:r>
            <a:r>
              <a:rPr lang="en" sz="2400">
                <a:latin typeface="Times New Roman"/>
                <a:ea typeface="Times New Roman"/>
                <a:cs typeface="Times New Roman"/>
                <a:sym typeface="Times New Roman"/>
              </a:rPr>
              <a:t>Mašić</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              Teodora Marinković</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              Jelena Vujetić</a:t>
            </a:r>
            <a:endParaRPr sz="2400">
              <a:latin typeface="Times New Roman"/>
              <a:ea typeface="Times New Roman"/>
              <a:cs typeface="Times New Roman"/>
              <a:sym typeface="Times New Roman"/>
            </a:endParaRPr>
          </a:p>
          <a:p>
            <a:pPr indent="0" lvl="0" marL="0">
              <a:spcBef>
                <a:spcPts val="0"/>
              </a:spcBef>
              <a:spcAft>
                <a:spcPts val="0"/>
              </a:spcAft>
              <a:buNone/>
            </a:pPr>
            <a:r>
              <a:rPr lang="en" sz="2400">
                <a:latin typeface="Times New Roman"/>
                <a:ea typeface="Times New Roman"/>
                <a:cs typeface="Times New Roman"/>
                <a:sym typeface="Times New Roman"/>
              </a:rPr>
              <a:t>              Andjela Vranešević</a:t>
            </a:r>
            <a:endParaRPr sz="24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0" y="-3462125"/>
            <a:ext cx="9343200" cy="11912700"/>
          </a:xfrm>
          <a:prstGeom prst="rect">
            <a:avLst/>
          </a:prstGeom>
          <a:solidFill>
            <a:srgbClr val="000000"/>
          </a:solidFill>
        </p:spPr>
        <p:txBody>
          <a:bodyPr anchorCtr="0" anchor="t" bIns="91425" lIns="91425" spcFirstLastPara="1" rIns="91425" wrap="square" tIns="91425">
            <a:noAutofit/>
          </a:bodyPr>
          <a:lstStyle/>
          <a:p>
            <a:pPr indent="0" lvl="0" marL="0">
              <a:spcBef>
                <a:spcPts val="0"/>
              </a:spcBef>
              <a:spcAft>
                <a:spcPts val="0"/>
              </a:spcAft>
              <a:buNone/>
            </a:pPr>
            <a:r>
              <a:rPr lang="en" sz="3200"/>
              <a:t>Justin Bieber:Now</a:t>
            </a:r>
            <a:endParaRPr sz="3200"/>
          </a:p>
        </p:txBody>
      </p:sp>
      <p:sp>
        <p:nvSpPr>
          <p:cNvPr id="207" name="Shape 207"/>
          <p:cNvSpPr txBox="1"/>
          <p:nvPr/>
        </p:nvSpPr>
        <p:spPr>
          <a:xfrm>
            <a:off x="0" y="1607725"/>
            <a:ext cx="8234100" cy="3334200"/>
          </a:xfrm>
          <a:prstGeom prst="rect">
            <a:avLst/>
          </a:prstGeom>
          <a:noFill/>
          <a:ln>
            <a:noFill/>
          </a:ln>
        </p:spPr>
        <p:txBody>
          <a:bodyPr anchorCtr="0" anchor="t" bIns="91425" lIns="91425" spcFirstLastPara="1" rIns="91425" wrap="square" tIns="91425">
            <a:noAutofit/>
          </a:bodyPr>
          <a:lstStyle/>
          <a:p>
            <a:pPr indent="-317500" lvl="0" marL="457200">
              <a:spcBef>
                <a:spcPts val="0"/>
              </a:spcBef>
              <a:spcAft>
                <a:spcPts val="0"/>
              </a:spcAft>
              <a:buSzPts val="1400"/>
              <a:buChar char="●"/>
            </a:pPr>
            <a:r>
              <a:t/>
            </a:r>
            <a:endParaRPr/>
          </a:p>
        </p:txBody>
      </p:sp>
      <p:sp>
        <p:nvSpPr>
          <p:cNvPr id="208" name="Shape 208"/>
          <p:cNvSpPr txBox="1"/>
          <p:nvPr/>
        </p:nvSpPr>
        <p:spPr>
          <a:xfrm>
            <a:off x="152400" y="1760125"/>
            <a:ext cx="8234100" cy="33342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t/>
            </a:r>
            <a:endParaRPr/>
          </a:p>
        </p:txBody>
      </p:sp>
      <p:sp>
        <p:nvSpPr>
          <p:cNvPr id="209" name="Shape 209"/>
          <p:cNvSpPr txBox="1"/>
          <p:nvPr/>
        </p:nvSpPr>
        <p:spPr>
          <a:xfrm>
            <a:off x="152400" y="886075"/>
            <a:ext cx="8736000" cy="425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2000"/>
          </a:p>
        </p:txBody>
      </p:sp>
      <p:sp>
        <p:nvSpPr>
          <p:cNvPr id="210" name="Shape 210"/>
          <p:cNvSpPr txBox="1"/>
          <p:nvPr/>
        </p:nvSpPr>
        <p:spPr>
          <a:xfrm>
            <a:off x="199275" y="-2301975"/>
            <a:ext cx="9144000" cy="10477800"/>
          </a:xfrm>
          <a:prstGeom prst="rect">
            <a:avLst/>
          </a:prstGeom>
          <a:solidFill>
            <a:srgbClr val="000000"/>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              </a:t>
            </a:r>
            <a:r>
              <a:rPr lang="en" sz="2400">
                <a:solidFill>
                  <a:srgbClr val="FF0000"/>
                </a:solidFill>
              </a:rPr>
              <a:t>Justin Bieber,along with Quavo,Chance the Rapper,and Lil Wayne provided vocals on DJ Khaled’s single” I’m the One”,released on April 28,2018. The song reached number 1 on the Billboard Hot 100. One week later, Despasito topped the charts in the U.S. ,making the single the first mostly Spanish-language Hot 100 No. 1 in more than 20 years becoming his fifth number one single and it made Bieber the first artist ever to notch new No. 1s in back-to-back weeks. On June 9,2017 French DJ David Guetta’s single “2U”,in which Bieber was featured,was released. The music video to “2U” is Victoria’s Secret models lip synching to the song.</a:t>
            </a:r>
            <a:endParaRPr sz="2400">
              <a:solidFill>
                <a:srgbClr val="FF0000"/>
              </a:solidFill>
            </a:endParaRPr>
          </a:p>
        </p:txBody>
      </p:sp>
      <p:pic>
        <p:nvPicPr>
          <p:cNvPr id="211" name="Shape 211"/>
          <p:cNvPicPr preferRelativeResize="0"/>
          <p:nvPr/>
        </p:nvPicPr>
        <p:blipFill>
          <a:blip r:embed="rId3">
            <a:alphaModFix/>
          </a:blip>
          <a:stretch>
            <a:fillRect/>
          </a:stretch>
        </p:blipFill>
        <p:spPr>
          <a:xfrm>
            <a:off x="409100" y="2046200"/>
            <a:ext cx="8234100" cy="617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1" type="body"/>
          </p:nvPr>
        </p:nvSpPr>
        <p:spPr>
          <a:xfrm>
            <a:off x="0" y="-3571725"/>
            <a:ext cx="9144000" cy="17402700"/>
          </a:xfrm>
          <a:prstGeom prst="rect">
            <a:avLst/>
          </a:prstGeom>
          <a:solidFill>
            <a:srgbClr val="000000"/>
          </a:solidFill>
        </p:spPr>
        <p:txBody>
          <a:bodyPr anchorCtr="0" anchor="t" bIns="91425" lIns="91425" spcFirstLastPara="1" rIns="91425" wrap="square" tIns="91425">
            <a:noAutofit/>
          </a:bodyPr>
          <a:lstStyle/>
          <a:p>
            <a:pPr indent="0" lvl="0" marL="0">
              <a:spcBef>
                <a:spcPts val="0"/>
              </a:spcBef>
              <a:spcAft>
                <a:spcPts val="1600"/>
              </a:spcAft>
              <a:buNone/>
            </a:pPr>
            <a:r>
              <a:rPr lang="en"/>
              <a:t>               </a:t>
            </a:r>
            <a:r>
              <a:rPr lang="en" sz="2600">
                <a:solidFill>
                  <a:schemeClr val="accent6"/>
                </a:solidFill>
              </a:rPr>
              <a:t>   </a:t>
            </a:r>
            <a:r>
              <a:rPr lang="en" sz="2600">
                <a:solidFill>
                  <a:schemeClr val="accent6"/>
                </a:solidFill>
                <a:highlight>
                  <a:srgbClr val="000000"/>
                </a:highlight>
              </a:rPr>
              <a:t>On August 17,2017,Bieber released the single “Friends”                        with American record producer and song write Blod Pop.  Song writers Julia Michaels and Justin Tranter reunited with Bieber to construct  the song,just as they helped create his single “Sorry” in 2015 on his studio album Purpose.  Bieber did not attend the 2018 Grammy Awards Show to perform the nominated song “Despacito”, claiming that he would not make any award show appearance until his next album was finished.</a:t>
            </a:r>
            <a:endParaRPr sz="2600">
              <a:solidFill>
                <a:schemeClr val="accent6"/>
              </a:solidFill>
              <a:highlight>
                <a:srgbClr val="000000"/>
              </a:highlight>
            </a:endParaRPr>
          </a:p>
        </p:txBody>
      </p:sp>
      <p:pic>
        <p:nvPicPr>
          <p:cNvPr id="217" name="Shape 217"/>
          <p:cNvPicPr preferRelativeResize="0"/>
          <p:nvPr/>
        </p:nvPicPr>
        <p:blipFill>
          <a:blip r:embed="rId3">
            <a:alphaModFix/>
          </a:blip>
          <a:stretch>
            <a:fillRect/>
          </a:stretch>
        </p:blipFill>
        <p:spPr>
          <a:xfrm>
            <a:off x="328850" y="817575"/>
            <a:ext cx="8436724" cy="791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1297500" y="-3562600"/>
            <a:ext cx="6969600" cy="813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100">
                <a:solidFill>
                  <a:schemeClr val="accent6"/>
                </a:solidFill>
              </a:rPr>
              <a:t>Justin Bieber: Awards</a:t>
            </a:r>
            <a:endParaRPr sz="3100">
              <a:solidFill>
                <a:schemeClr val="accent6"/>
              </a:solidFill>
            </a:endParaRPr>
          </a:p>
        </p:txBody>
      </p:sp>
      <p:sp>
        <p:nvSpPr>
          <p:cNvPr id="223" name="Shape 223"/>
          <p:cNvSpPr txBox="1"/>
          <p:nvPr>
            <p:ph idx="1" type="body"/>
          </p:nvPr>
        </p:nvSpPr>
        <p:spPr>
          <a:xfrm>
            <a:off x="-47850" y="-2749600"/>
            <a:ext cx="9239700" cy="22924200"/>
          </a:xfrm>
          <a:prstGeom prst="rect">
            <a:avLst/>
          </a:prstGeom>
          <a:solidFill>
            <a:srgbClr val="000000"/>
          </a:solidFill>
        </p:spPr>
        <p:txBody>
          <a:bodyPr anchorCtr="0" anchor="t" bIns="91425" lIns="91425" spcFirstLastPara="1" rIns="91425" wrap="square" tIns="91425">
            <a:noAutofit/>
          </a:bodyPr>
          <a:lstStyle/>
          <a:p>
            <a:pPr indent="0" lvl="0" marL="0" rtl="0">
              <a:spcBef>
                <a:spcPts val="0"/>
              </a:spcBef>
              <a:spcAft>
                <a:spcPts val="1600"/>
              </a:spcAft>
              <a:buNone/>
            </a:pPr>
            <a:r>
              <a:rPr lang="en"/>
              <a:t>                                </a:t>
            </a:r>
            <a:r>
              <a:rPr lang="en" sz="2600">
                <a:solidFill>
                  <a:schemeClr val="accent6"/>
                </a:solidFill>
              </a:rPr>
              <a:t>On November 23,2012,Bieber was presented with the Queen Elizabeth || Diamond Jubilee Medal by the Prime Minister of Canada, Stephen Harper. He was one of 60,000 Canadians to receive the Diamond Jubilee medal that year. In 2013,Bieber received a Diamond award,from the Recording Industry Association of America (RIAA) to recognize his single “Baby” as the highest-certified digital song of all time Bieber has earned tem Grammy  nominations,two Brit awards,four NRJ Music awards nominations   thirteen Billboard Music Awards and numerous fan voted accolades which include eight American Music Awards,and twenty Teen Choice Awards. He also has won eighteen,MTV Europe Music Awards,which is the most awards received by a single artist to date.</a:t>
            </a:r>
            <a:endParaRPr sz="2600">
              <a:solidFill>
                <a:schemeClr val="accent6"/>
              </a:solidFill>
            </a:endParaRPr>
          </a:p>
        </p:txBody>
      </p:sp>
      <p:pic>
        <p:nvPicPr>
          <p:cNvPr id="224" name="Shape 224"/>
          <p:cNvPicPr preferRelativeResize="0"/>
          <p:nvPr/>
        </p:nvPicPr>
        <p:blipFill>
          <a:blip r:embed="rId3">
            <a:alphaModFix/>
          </a:blip>
          <a:stretch>
            <a:fillRect/>
          </a:stretch>
        </p:blipFill>
        <p:spPr>
          <a:xfrm>
            <a:off x="2733000" y="3393946"/>
            <a:ext cx="3678000" cy="5312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ctrTitle"/>
          </p:nvPr>
        </p:nvSpPr>
        <p:spPr>
          <a:xfrm>
            <a:off x="2074725" y="-737600"/>
            <a:ext cx="6274800" cy="73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700">
                <a:highlight>
                  <a:srgbClr val="F4CCCC"/>
                </a:highlight>
                <a:latin typeface="Times New Roman"/>
                <a:ea typeface="Times New Roman"/>
                <a:cs typeface="Times New Roman"/>
                <a:sym typeface="Times New Roman"/>
              </a:rPr>
              <a:t>Justin Bieber-biography</a:t>
            </a:r>
            <a:endParaRPr b="1" sz="3700">
              <a:highlight>
                <a:srgbClr val="F4CCCC"/>
              </a:highlight>
              <a:latin typeface="Times New Roman"/>
              <a:ea typeface="Times New Roman"/>
              <a:cs typeface="Times New Roman"/>
              <a:sym typeface="Times New Roman"/>
            </a:endParaRPr>
          </a:p>
        </p:txBody>
      </p:sp>
      <p:sp>
        <p:nvSpPr>
          <p:cNvPr id="142" name="Shape 142"/>
          <p:cNvSpPr txBox="1"/>
          <p:nvPr>
            <p:ph idx="1" type="subTitle"/>
          </p:nvPr>
        </p:nvSpPr>
        <p:spPr>
          <a:xfrm>
            <a:off x="-442200" y="0"/>
            <a:ext cx="10028400" cy="8073300"/>
          </a:xfrm>
          <a:prstGeom prst="rect">
            <a:avLst/>
          </a:prstGeom>
          <a:solidFill>
            <a:srgbClr val="EAD1DC"/>
          </a:solidFill>
        </p:spPr>
        <p:txBody>
          <a:bodyPr anchorCtr="0" anchor="t" bIns="91425" lIns="91425" spcFirstLastPara="1" rIns="91425" wrap="square" tIns="91425">
            <a:noAutofit/>
          </a:bodyPr>
          <a:lstStyle/>
          <a:p>
            <a:pPr indent="-400050" lvl="0" marL="457200" rtl="0" algn="l">
              <a:lnSpc>
                <a:spcPct val="100000"/>
              </a:lnSpc>
              <a:spcBef>
                <a:spcPts val="0"/>
              </a:spcBef>
              <a:spcAft>
                <a:spcPts val="0"/>
              </a:spcAft>
              <a:buClr>
                <a:srgbClr val="980000"/>
              </a:buClr>
              <a:buSzPts val="2700"/>
              <a:buFont typeface="Times New Roman"/>
              <a:buChar char="●"/>
            </a:pPr>
            <a:r>
              <a:rPr i="1" lang="en" sz="2700">
                <a:solidFill>
                  <a:srgbClr val="980000"/>
                </a:solidFill>
                <a:latin typeface="Times New Roman"/>
                <a:ea typeface="Times New Roman"/>
                <a:cs typeface="Times New Roman"/>
                <a:sym typeface="Times New Roman"/>
              </a:rPr>
              <a:t>Justin Drew Bieber is Canadian singer.Born in 1994.in Ontario,Stratford to a single mother,Bieber took second place in a local talent competition at a young  age.He is the only child of Jeremy Jack Bieber and Patricia “Pattie” Mallette.Bieber`s parents were never married.</a:t>
            </a:r>
            <a:endParaRPr i="1" sz="2700">
              <a:solidFill>
                <a:srgbClr val="980000"/>
              </a:solidFill>
              <a:latin typeface="Times New Roman"/>
              <a:ea typeface="Times New Roman"/>
              <a:cs typeface="Times New Roman"/>
              <a:sym typeface="Times New Roman"/>
            </a:endParaRPr>
          </a:p>
          <a:p>
            <a:pPr indent="-400050" lvl="0" marL="457200" rtl="0" algn="l">
              <a:lnSpc>
                <a:spcPct val="100000"/>
              </a:lnSpc>
              <a:spcBef>
                <a:spcPts val="0"/>
              </a:spcBef>
              <a:spcAft>
                <a:spcPts val="0"/>
              </a:spcAft>
              <a:buClr>
                <a:srgbClr val="980000"/>
              </a:buClr>
              <a:buSzPts val="2700"/>
              <a:buFont typeface="Times New Roman"/>
              <a:buChar char="●"/>
            </a:pPr>
            <a:r>
              <a:rPr i="1" lang="en" sz="2700">
                <a:solidFill>
                  <a:srgbClr val="980000"/>
                </a:solidFill>
                <a:latin typeface="Times New Roman"/>
                <a:ea typeface="Times New Roman"/>
                <a:cs typeface="Times New Roman"/>
                <a:sym typeface="Times New Roman"/>
              </a:rPr>
              <a:t>After a talent manager discovered him through his YouTube videos covering songs in a 2008,and signed to RBMG,Bieber released his debut EP,My World in late,2009.</a:t>
            </a:r>
            <a:endParaRPr i="1" sz="2700">
              <a:solidFill>
                <a:srgbClr val="98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i="1" sz="2700">
              <a:solidFill>
                <a:srgbClr val="980000"/>
              </a:solidFill>
              <a:latin typeface="Times New Roman"/>
              <a:ea typeface="Times New Roman"/>
              <a:cs typeface="Times New Roman"/>
              <a:sym typeface="Times New Roman"/>
            </a:endParaRPr>
          </a:p>
          <a:p>
            <a:pPr indent="0" lvl="0" marL="0" algn="l">
              <a:lnSpc>
                <a:spcPct val="100000"/>
              </a:lnSpc>
              <a:spcBef>
                <a:spcPts val="0"/>
              </a:spcBef>
              <a:spcAft>
                <a:spcPts val="0"/>
              </a:spcAft>
              <a:buNone/>
            </a:pPr>
            <a:r>
              <a:t/>
            </a:r>
            <a:endParaRPr i="1" sz="2700">
              <a:solidFill>
                <a:srgbClr val="980000"/>
              </a:solidFill>
              <a:latin typeface="Times New Roman"/>
              <a:ea typeface="Times New Roman"/>
              <a:cs typeface="Times New Roman"/>
              <a:sym typeface="Times New Roman"/>
            </a:endParaRPr>
          </a:p>
        </p:txBody>
      </p:sp>
      <p:pic>
        <p:nvPicPr>
          <p:cNvPr id="143" name="Shape 143"/>
          <p:cNvPicPr preferRelativeResize="0"/>
          <p:nvPr/>
        </p:nvPicPr>
        <p:blipFill>
          <a:blip r:embed="rId3">
            <a:alphaModFix/>
          </a:blip>
          <a:stretch>
            <a:fillRect/>
          </a:stretch>
        </p:blipFill>
        <p:spPr>
          <a:xfrm>
            <a:off x="-28500" y="3452450"/>
            <a:ext cx="4675649" cy="3464649"/>
          </a:xfrm>
          <a:prstGeom prst="rect">
            <a:avLst/>
          </a:prstGeom>
          <a:noFill/>
          <a:ln>
            <a:noFill/>
          </a:ln>
        </p:spPr>
      </p:pic>
      <p:pic>
        <p:nvPicPr>
          <p:cNvPr id="144" name="Shape 144"/>
          <p:cNvPicPr preferRelativeResize="0"/>
          <p:nvPr/>
        </p:nvPicPr>
        <p:blipFill>
          <a:blip r:embed="rId4">
            <a:alphaModFix/>
          </a:blip>
          <a:stretch>
            <a:fillRect/>
          </a:stretch>
        </p:blipFill>
        <p:spPr>
          <a:xfrm>
            <a:off x="5076802" y="3452448"/>
            <a:ext cx="4430350" cy="46209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819150" y="233400"/>
            <a:ext cx="7505700" cy="747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700">
                <a:solidFill>
                  <a:srgbClr val="FF0000"/>
                </a:solidFill>
                <a:latin typeface="Times New Roman"/>
                <a:ea typeface="Times New Roman"/>
                <a:cs typeface="Times New Roman"/>
                <a:sym typeface="Times New Roman"/>
              </a:rPr>
              <a:t>Justin`s beginnings</a:t>
            </a:r>
            <a:endParaRPr b="1" sz="3700">
              <a:solidFill>
                <a:srgbClr val="FF0000"/>
              </a:solidFill>
              <a:latin typeface="Times New Roman"/>
              <a:ea typeface="Times New Roman"/>
              <a:cs typeface="Times New Roman"/>
              <a:sym typeface="Times New Roman"/>
            </a:endParaRPr>
          </a:p>
        </p:txBody>
      </p:sp>
      <p:sp>
        <p:nvSpPr>
          <p:cNvPr id="150" name="Shape 150"/>
          <p:cNvSpPr txBox="1"/>
          <p:nvPr>
            <p:ph idx="1" type="body"/>
          </p:nvPr>
        </p:nvSpPr>
        <p:spPr>
          <a:xfrm>
            <a:off x="-1024642" y="4991100"/>
            <a:ext cx="11691300" cy="3628200"/>
          </a:xfrm>
          <a:prstGeom prst="rect">
            <a:avLst/>
          </a:prstGeom>
          <a:solidFill>
            <a:srgbClr val="D0E0E3"/>
          </a:solidFill>
        </p:spPr>
        <p:txBody>
          <a:bodyPr anchorCtr="0" anchor="t" bIns="91425" lIns="91425" spcFirstLastPara="1" rIns="91425" wrap="square" tIns="91425">
            <a:noAutofit/>
          </a:bodyPr>
          <a:lstStyle/>
          <a:p>
            <a:pPr indent="0" lvl="0" marL="0">
              <a:spcBef>
                <a:spcPts val="0"/>
              </a:spcBef>
              <a:spcAft>
                <a:spcPts val="0"/>
              </a:spcAft>
              <a:buNone/>
            </a:pPr>
            <a:r>
              <a:rPr i="1" lang="en" sz="2600">
                <a:solidFill>
                  <a:srgbClr val="FF0000"/>
                </a:solidFill>
                <a:latin typeface="Times New Roman"/>
                <a:ea typeface="Times New Roman"/>
                <a:cs typeface="Times New Roman"/>
                <a:sym typeface="Times New Roman"/>
              </a:rPr>
              <a:t>Looking for young talent,producer Scooter Braun accidentally clicked on his video.After that he contacted his family.He and his mother to Atlanta,to record a couple of demo recordings.Soon the Bieber gets to know the Usher.With the help of Usher Bieber signs the contact for a record house.Bieber moved with his mother to Atlanta to start  career there.And he recorded the first song.</a:t>
            </a:r>
            <a:endParaRPr i="1" sz="2600">
              <a:solidFill>
                <a:srgbClr val="FF0000"/>
              </a:solidFill>
              <a:latin typeface="Times New Roman"/>
              <a:ea typeface="Times New Roman"/>
              <a:cs typeface="Times New Roman"/>
              <a:sym typeface="Times New Roman"/>
            </a:endParaRPr>
          </a:p>
          <a:p>
            <a:pPr indent="0" lvl="0" marL="0">
              <a:spcBef>
                <a:spcPts val="1600"/>
              </a:spcBef>
              <a:spcAft>
                <a:spcPts val="0"/>
              </a:spcAft>
              <a:buNone/>
            </a:pPr>
            <a:r>
              <a:t/>
            </a:r>
            <a:endParaRPr i="1" sz="2600">
              <a:solidFill>
                <a:srgbClr val="FF0000"/>
              </a:solidFill>
              <a:latin typeface="Times New Roman"/>
              <a:ea typeface="Times New Roman"/>
              <a:cs typeface="Times New Roman"/>
              <a:sym typeface="Times New Roman"/>
            </a:endParaRPr>
          </a:p>
          <a:p>
            <a:pPr indent="0" lvl="0" marL="0">
              <a:spcBef>
                <a:spcPts val="1600"/>
              </a:spcBef>
              <a:spcAft>
                <a:spcPts val="0"/>
              </a:spcAft>
              <a:buNone/>
            </a:pPr>
            <a:r>
              <a:t/>
            </a:r>
            <a:endParaRPr i="1" sz="2600">
              <a:solidFill>
                <a:srgbClr val="FF0000"/>
              </a:solidFill>
              <a:latin typeface="Times New Roman"/>
              <a:ea typeface="Times New Roman"/>
              <a:cs typeface="Times New Roman"/>
              <a:sym typeface="Times New Roman"/>
            </a:endParaRPr>
          </a:p>
          <a:p>
            <a:pPr indent="0" lvl="0" marL="0">
              <a:spcBef>
                <a:spcPts val="1600"/>
              </a:spcBef>
              <a:spcAft>
                <a:spcPts val="0"/>
              </a:spcAft>
              <a:buNone/>
            </a:pPr>
            <a:r>
              <a:t/>
            </a:r>
            <a:endParaRPr i="1" sz="2600">
              <a:solidFill>
                <a:srgbClr val="FF0000"/>
              </a:solidFill>
              <a:latin typeface="Times New Roman"/>
              <a:ea typeface="Times New Roman"/>
              <a:cs typeface="Times New Roman"/>
              <a:sym typeface="Times New Roman"/>
            </a:endParaRPr>
          </a:p>
          <a:p>
            <a:pPr indent="0" lvl="0" marL="0">
              <a:spcBef>
                <a:spcPts val="1600"/>
              </a:spcBef>
              <a:spcAft>
                <a:spcPts val="0"/>
              </a:spcAft>
              <a:buNone/>
            </a:pPr>
            <a:r>
              <a:t/>
            </a:r>
            <a:endParaRPr i="1" sz="2600">
              <a:solidFill>
                <a:srgbClr val="FF0000"/>
              </a:solidFill>
              <a:latin typeface="Times New Roman"/>
              <a:ea typeface="Times New Roman"/>
              <a:cs typeface="Times New Roman"/>
              <a:sym typeface="Times New Roman"/>
            </a:endParaRPr>
          </a:p>
          <a:p>
            <a:pPr indent="0" lvl="0" marL="0">
              <a:spcBef>
                <a:spcPts val="1600"/>
              </a:spcBef>
              <a:spcAft>
                <a:spcPts val="1600"/>
              </a:spcAft>
              <a:buNone/>
            </a:pPr>
            <a:r>
              <a:t/>
            </a:r>
            <a:endParaRPr i="1" sz="2600">
              <a:solidFill>
                <a:srgbClr val="FF0000"/>
              </a:solidFill>
              <a:latin typeface="Times New Roman"/>
              <a:ea typeface="Times New Roman"/>
              <a:cs typeface="Times New Roman"/>
              <a:sym typeface="Times New Roman"/>
            </a:endParaRPr>
          </a:p>
        </p:txBody>
      </p:sp>
      <p:pic>
        <p:nvPicPr>
          <p:cNvPr id="151" name="Shape 151"/>
          <p:cNvPicPr preferRelativeResize="0"/>
          <p:nvPr/>
        </p:nvPicPr>
        <p:blipFill>
          <a:blip r:embed="rId3">
            <a:alphaModFix/>
          </a:blip>
          <a:stretch>
            <a:fillRect/>
          </a:stretch>
        </p:blipFill>
        <p:spPr>
          <a:xfrm>
            <a:off x="2379300" y="1133400"/>
            <a:ext cx="3710725" cy="3857700"/>
          </a:xfrm>
          <a:prstGeom prst="rect">
            <a:avLst/>
          </a:prstGeom>
          <a:noFill/>
          <a:ln>
            <a:noFill/>
          </a:ln>
        </p:spPr>
      </p:pic>
      <p:pic>
        <p:nvPicPr>
          <p:cNvPr id="152" name="Shape 152"/>
          <p:cNvPicPr preferRelativeResize="0"/>
          <p:nvPr/>
        </p:nvPicPr>
        <p:blipFill rotWithShape="1">
          <a:blip r:embed="rId4">
            <a:alphaModFix/>
          </a:blip>
          <a:srcRect b="0" l="0" r="-41984" t="0"/>
          <a:stretch/>
        </p:blipFill>
        <p:spPr>
          <a:xfrm>
            <a:off x="152400" y="903900"/>
            <a:ext cx="3053975" cy="4087200"/>
          </a:xfrm>
          <a:prstGeom prst="rect">
            <a:avLst/>
          </a:prstGeom>
          <a:noFill/>
          <a:ln>
            <a:noFill/>
          </a:ln>
        </p:spPr>
      </p:pic>
      <p:pic>
        <p:nvPicPr>
          <p:cNvPr id="153" name="Shape 153"/>
          <p:cNvPicPr preferRelativeResize="0"/>
          <p:nvPr/>
        </p:nvPicPr>
        <p:blipFill rotWithShape="1">
          <a:blip r:embed="rId5">
            <a:alphaModFix/>
          </a:blip>
          <a:srcRect b="5953" l="0" r="0" t="0"/>
          <a:stretch/>
        </p:blipFill>
        <p:spPr>
          <a:xfrm>
            <a:off x="6090025" y="903900"/>
            <a:ext cx="3053975" cy="408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4861500" y="0"/>
            <a:ext cx="2441563" cy="3326350"/>
          </a:xfrm>
          <a:prstGeom prst="rect">
            <a:avLst/>
          </a:prstGeom>
          <a:noFill/>
          <a:ln cap="flat" cmpd="sng" w="9525">
            <a:solidFill>
              <a:srgbClr val="FFFF00"/>
            </a:solidFill>
            <a:prstDash val="solid"/>
            <a:round/>
            <a:headEnd len="sm" w="sm" type="none"/>
            <a:tailEnd len="sm" w="sm" type="none"/>
          </a:ln>
        </p:spPr>
      </p:pic>
      <p:pic>
        <p:nvPicPr>
          <p:cNvPr id="159" name="Shape 159"/>
          <p:cNvPicPr preferRelativeResize="0"/>
          <p:nvPr/>
        </p:nvPicPr>
        <p:blipFill>
          <a:blip r:embed="rId4">
            <a:alphaModFix/>
          </a:blip>
          <a:stretch>
            <a:fillRect/>
          </a:stretch>
        </p:blipFill>
        <p:spPr>
          <a:xfrm>
            <a:off x="6654227" y="1721534"/>
            <a:ext cx="2489774" cy="3421967"/>
          </a:xfrm>
          <a:prstGeom prst="rect">
            <a:avLst/>
          </a:prstGeom>
          <a:noFill/>
          <a:ln cap="flat" cmpd="sng" w="9525">
            <a:solidFill>
              <a:srgbClr val="FF0000"/>
            </a:solidFill>
            <a:prstDash val="solid"/>
            <a:round/>
            <a:headEnd len="sm" w="sm" type="none"/>
            <a:tailEnd len="sm" w="sm" type="none"/>
          </a:ln>
        </p:spPr>
      </p:pic>
      <p:sp>
        <p:nvSpPr>
          <p:cNvPr id="160" name="Shape 160"/>
          <p:cNvSpPr/>
          <p:nvPr/>
        </p:nvSpPr>
        <p:spPr>
          <a:xfrm>
            <a:off x="4741806" y="3492557"/>
            <a:ext cx="1521900" cy="1448100"/>
          </a:xfrm>
          <a:prstGeom prst="star5">
            <a:avLst>
              <a:gd fmla="val 11915" name="adj"/>
              <a:gd fmla="val 105146" name="hf"/>
              <a:gd fmla="val 110557" name="vf"/>
            </a:avLst>
          </a:prstGeom>
          <a:solidFill>
            <a:srgbClr val="FFFF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a:off x="7645155" y="0"/>
            <a:ext cx="1281900" cy="1555800"/>
          </a:xfrm>
          <a:prstGeom prst="star5">
            <a:avLst>
              <a:gd fmla="val 17809" name="adj"/>
              <a:gd fmla="val 105146" name="hf"/>
              <a:gd fmla="val 110557" name="vf"/>
            </a:avLst>
          </a:prstGeom>
          <a:solidFill>
            <a:srgbClr val="FFFF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a:off x="-249300" y="0"/>
            <a:ext cx="4991100" cy="5143500"/>
          </a:xfrm>
          <a:prstGeom prst="verticalScroll">
            <a:avLst>
              <a:gd fmla="val 125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txBox="1"/>
          <p:nvPr/>
        </p:nvSpPr>
        <p:spPr>
          <a:xfrm>
            <a:off x="248450" y="237875"/>
            <a:ext cx="3860400" cy="4905600"/>
          </a:xfrm>
          <a:prstGeom prst="rect">
            <a:avLst/>
          </a:prstGeom>
          <a:noFill/>
          <a:ln>
            <a:noFill/>
          </a:ln>
        </p:spPr>
        <p:txBody>
          <a:bodyPr anchorCtr="0" anchor="t" bIns="91425" lIns="91425" spcFirstLastPara="1" rIns="91425" wrap="square" tIns="91425">
            <a:noAutofit/>
          </a:bodyPr>
          <a:lstStyle/>
          <a:p>
            <a:pPr indent="-355600" lvl="0" marL="457200" rtl="0">
              <a:spcBef>
                <a:spcPts val="0"/>
              </a:spcBef>
              <a:spcAft>
                <a:spcPts val="0"/>
              </a:spcAft>
              <a:buSzPts val="2000"/>
              <a:buFont typeface="Comfortaa"/>
              <a:buChar char="●"/>
            </a:pPr>
            <a:r>
              <a:rPr b="1" lang="en" sz="2000">
                <a:highlight>
                  <a:srgbClr val="FFFF00"/>
                </a:highlight>
                <a:latin typeface="Comfortaa"/>
                <a:ea typeface="Comfortaa"/>
                <a:cs typeface="Comfortaa"/>
                <a:sym typeface="Comfortaa"/>
              </a:rPr>
              <a:t>Justin attended the Catholic Primary School “Jeanne Sauve”.</a:t>
            </a:r>
            <a:endParaRPr b="1" sz="2000">
              <a:highlight>
                <a:srgbClr val="FFFF00"/>
              </a:highlight>
              <a:latin typeface="Comfortaa"/>
              <a:ea typeface="Comfortaa"/>
              <a:cs typeface="Comfortaa"/>
              <a:sym typeface="Comfortaa"/>
            </a:endParaRPr>
          </a:p>
          <a:p>
            <a:pPr indent="-355600" lvl="0" marL="457200" rtl="0">
              <a:spcBef>
                <a:spcPts val="0"/>
              </a:spcBef>
              <a:spcAft>
                <a:spcPts val="0"/>
              </a:spcAft>
              <a:buSzPts val="2000"/>
              <a:buFont typeface="Comfortaa"/>
              <a:buChar char="●"/>
            </a:pPr>
            <a:r>
              <a:rPr b="1" lang="en" sz="2000">
                <a:highlight>
                  <a:srgbClr val="FFFF00"/>
                </a:highlight>
                <a:latin typeface="Comfortaa"/>
                <a:ea typeface="Comfortaa"/>
                <a:cs typeface="Comfortaa"/>
                <a:sym typeface="Comfortaa"/>
              </a:rPr>
              <a:t>In 2012 he graduated from high school.</a:t>
            </a:r>
            <a:endParaRPr b="1" sz="2000">
              <a:highlight>
                <a:srgbClr val="FFFF00"/>
              </a:highlight>
              <a:latin typeface="Comfortaa"/>
              <a:ea typeface="Comfortaa"/>
              <a:cs typeface="Comfortaa"/>
              <a:sym typeface="Comfortaa"/>
            </a:endParaRPr>
          </a:p>
          <a:p>
            <a:pPr indent="-355600" lvl="0" marL="457200" rtl="0">
              <a:spcBef>
                <a:spcPts val="0"/>
              </a:spcBef>
              <a:spcAft>
                <a:spcPts val="0"/>
              </a:spcAft>
              <a:buSzPts val="2000"/>
              <a:buFont typeface="Comfortaa"/>
              <a:buChar char="●"/>
            </a:pPr>
            <a:r>
              <a:rPr b="1" lang="en" sz="2000">
                <a:highlight>
                  <a:srgbClr val="FFFF00"/>
                </a:highlight>
                <a:latin typeface="Comfortaa"/>
                <a:ea typeface="Comfortaa"/>
                <a:cs typeface="Comfortaa"/>
                <a:sym typeface="Comfortaa"/>
              </a:rPr>
              <a:t>His mother was struggling with job and money,she worked jobs that were poorly paid and she raised her son as a single mother.</a:t>
            </a:r>
            <a:endParaRPr b="1" sz="2000">
              <a:highlight>
                <a:srgbClr val="FFFF00"/>
              </a:highlight>
              <a:latin typeface="Comfortaa"/>
              <a:ea typeface="Comfortaa"/>
              <a:cs typeface="Comfortaa"/>
              <a:sym typeface="Comfortaa"/>
            </a:endParaRPr>
          </a:p>
          <a:p>
            <a:pPr indent="-355600" lvl="0" marL="457200" rtl="0">
              <a:spcBef>
                <a:spcPts val="0"/>
              </a:spcBef>
              <a:spcAft>
                <a:spcPts val="0"/>
              </a:spcAft>
              <a:buSzPts val="2000"/>
              <a:buFont typeface="Comfortaa"/>
              <a:buChar char="●"/>
            </a:pPr>
            <a:r>
              <a:rPr b="1" lang="en" sz="2000">
                <a:highlight>
                  <a:srgbClr val="FFFF00"/>
                </a:highlight>
                <a:latin typeface="Comfortaa"/>
                <a:ea typeface="Comfortaa"/>
                <a:cs typeface="Comfortaa"/>
                <a:sym typeface="Comfortaa"/>
              </a:rPr>
              <a:t>They couldn’t afford much,but they had a small house and each other.</a:t>
            </a:r>
            <a:endParaRPr b="1" sz="2000">
              <a:highlight>
                <a:srgbClr val="FFFF00"/>
              </a:highlight>
              <a:latin typeface="Comfortaa"/>
              <a:ea typeface="Comfortaa"/>
              <a:cs typeface="Comfortaa"/>
              <a:sym typeface="Comfortaa"/>
            </a:endParaRPr>
          </a:p>
          <a:p>
            <a:pPr indent="0" lvl="0" marL="0">
              <a:spcBef>
                <a:spcPts val="0"/>
              </a:spcBef>
              <a:spcAft>
                <a:spcPts val="0"/>
              </a:spcAft>
              <a:buNone/>
            </a:pPr>
            <a:r>
              <a:t/>
            </a:r>
            <a:endParaRPr b="1">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211330" y="1461237"/>
            <a:ext cx="2291782" cy="2281625"/>
          </a:xfrm>
          <a:prstGeom prst="rect">
            <a:avLst/>
          </a:prstGeom>
          <a:noFill/>
          <a:ln cap="flat" cmpd="sng" w="9525">
            <a:solidFill>
              <a:srgbClr val="FF9900"/>
            </a:solidFill>
            <a:prstDash val="solid"/>
            <a:round/>
            <a:headEnd len="sm" w="sm" type="none"/>
            <a:tailEnd len="sm" w="sm" type="none"/>
          </a:ln>
        </p:spPr>
      </p:pic>
      <p:pic>
        <p:nvPicPr>
          <p:cNvPr id="169" name="Shape 169"/>
          <p:cNvPicPr preferRelativeResize="0"/>
          <p:nvPr/>
        </p:nvPicPr>
        <p:blipFill>
          <a:blip r:embed="rId4">
            <a:alphaModFix/>
          </a:blip>
          <a:stretch>
            <a:fillRect/>
          </a:stretch>
        </p:blipFill>
        <p:spPr>
          <a:xfrm>
            <a:off x="2724671" y="1461230"/>
            <a:ext cx="2961475" cy="2281631"/>
          </a:xfrm>
          <a:prstGeom prst="rect">
            <a:avLst/>
          </a:prstGeom>
          <a:noFill/>
          <a:ln cap="flat" cmpd="sng" w="9525">
            <a:solidFill>
              <a:srgbClr val="00FFFF"/>
            </a:solidFill>
            <a:prstDash val="solid"/>
            <a:round/>
            <a:headEnd len="sm" w="sm" type="none"/>
            <a:tailEnd len="sm" w="sm" type="none"/>
          </a:ln>
        </p:spPr>
      </p:pic>
      <p:pic>
        <p:nvPicPr>
          <p:cNvPr id="170" name="Shape 170"/>
          <p:cNvPicPr preferRelativeResize="0"/>
          <p:nvPr/>
        </p:nvPicPr>
        <p:blipFill>
          <a:blip r:embed="rId5">
            <a:alphaModFix/>
          </a:blip>
          <a:stretch>
            <a:fillRect/>
          </a:stretch>
        </p:blipFill>
        <p:spPr>
          <a:xfrm>
            <a:off x="5907716" y="1491512"/>
            <a:ext cx="2961468" cy="2221075"/>
          </a:xfrm>
          <a:prstGeom prst="rect">
            <a:avLst/>
          </a:prstGeom>
          <a:noFill/>
          <a:ln cap="flat" cmpd="sng" w="9525">
            <a:solidFill>
              <a:srgbClr val="FF0000"/>
            </a:solidFill>
            <a:prstDash val="solid"/>
            <a:round/>
            <a:headEnd len="sm" w="sm" type="none"/>
            <a:tailEnd len="sm" w="sm" type="none"/>
          </a:ln>
        </p:spPr>
      </p:pic>
      <p:sp>
        <p:nvSpPr>
          <p:cNvPr id="171" name="Shape 171"/>
          <p:cNvSpPr txBox="1"/>
          <p:nvPr/>
        </p:nvSpPr>
        <p:spPr>
          <a:xfrm>
            <a:off x="89694" y="30298"/>
            <a:ext cx="8964600" cy="514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100">
                <a:solidFill>
                  <a:srgbClr val="FFFF00"/>
                </a:solidFill>
                <a:highlight>
                  <a:srgbClr val="000000"/>
                </a:highlight>
                <a:latin typeface="Roboto"/>
                <a:ea typeface="Roboto"/>
                <a:cs typeface="Roboto"/>
                <a:sym typeface="Roboto"/>
              </a:rPr>
              <a:t>Justin always loved music,he always had a passion for singing and playing instruments like drums,guitar and piano. In </a:t>
            </a:r>
            <a:r>
              <a:rPr b="1" lang="en" sz="2100">
                <a:solidFill>
                  <a:srgbClr val="FF0000"/>
                </a:solidFill>
                <a:highlight>
                  <a:srgbClr val="000000"/>
                </a:highlight>
                <a:latin typeface="Roboto"/>
                <a:ea typeface="Roboto"/>
                <a:cs typeface="Roboto"/>
                <a:sym typeface="Roboto"/>
              </a:rPr>
              <a:t>2007</a:t>
            </a:r>
            <a:r>
              <a:rPr b="1" lang="en" sz="2100">
                <a:solidFill>
                  <a:srgbClr val="FFFF00"/>
                </a:solidFill>
                <a:highlight>
                  <a:srgbClr val="000000"/>
                </a:highlight>
                <a:latin typeface="Roboto"/>
                <a:ea typeface="Roboto"/>
                <a:cs typeface="Roboto"/>
                <a:sym typeface="Roboto"/>
              </a:rPr>
              <a:t> he participated in a local music competition,performed the </a:t>
            </a:r>
            <a:r>
              <a:rPr b="1" i="1" lang="en" sz="2100">
                <a:solidFill>
                  <a:srgbClr val="FF0000"/>
                </a:solidFill>
                <a:highlight>
                  <a:srgbClr val="000000"/>
                </a:highlight>
                <a:latin typeface="Roboto"/>
                <a:ea typeface="Roboto"/>
                <a:cs typeface="Roboto"/>
                <a:sym typeface="Roboto"/>
              </a:rPr>
              <a:t>‘So sick’</a:t>
            </a:r>
            <a:r>
              <a:rPr b="1" lang="en" sz="2100">
                <a:solidFill>
                  <a:srgbClr val="FFFF00"/>
                </a:solidFill>
                <a:highlight>
                  <a:srgbClr val="000000"/>
                </a:highlight>
                <a:latin typeface="Roboto"/>
                <a:ea typeface="Roboto"/>
                <a:cs typeface="Roboto"/>
                <a:sym typeface="Roboto"/>
              </a:rPr>
              <a:t> score and won the second place.</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t/>
            </a:r>
            <a:endParaRPr b="1" sz="2100">
              <a:solidFill>
                <a:srgbClr val="FFFF00"/>
              </a:solidFill>
              <a:highlight>
                <a:srgbClr val="000000"/>
              </a:highlight>
            </a:endParaRPr>
          </a:p>
          <a:p>
            <a:pPr indent="0" lvl="0" marL="0">
              <a:spcBef>
                <a:spcPts val="0"/>
              </a:spcBef>
              <a:spcAft>
                <a:spcPts val="0"/>
              </a:spcAft>
              <a:buNone/>
            </a:pPr>
            <a:r>
              <a:rPr b="1" lang="en" sz="2100">
                <a:solidFill>
                  <a:srgbClr val="FFFF00"/>
                </a:solidFill>
                <a:highlight>
                  <a:srgbClr val="000000"/>
                </a:highlight>
              </a:rPr>
              <a:t>His mom recorded his singing and put it on </a:t>
            </a:r>
            <a:r>
              <a:rPr b="1" lang="en" sz="2100">
                <a:solidFill>
                  <a:srgbClr val="FF0000"/>
                </a:solidFill>
                <a:highlight>
                  <a:srgbClr val="000000"/>
                </a:highlight>
              </a:rPr>
              <a:t>YouTube</a:t>
            </a:r>
            <a:r>
              <a:rPr b="1" lang="en" sz="2100">
                <a:solidFill>
                  <a:srgbClr val="FFFF00"/>
                </a:solidFill>
                <a:highlight>
                  <a:srgbClr val="000000"/>
                </a:highlight>
              </a:rPr>
              <a:t> so friends and relatives can see. She continued to apply them,so Bieber’s popularity grew on this site.</a:t>
            </a:r>
            <a:endParaRPr b="1" sz="2100">
              <a:solidFill>
                <a:srgbClr val="FFFF00"/>
              </a:solidFill>
              <a:highlight>
                <a:srgbClr val="000000"/>
              </a:highlight>
            </a:endParaRPr>
          </a:p>
          <a:p>
            <a:pPr indent="0" lvl="0" marL="0">
              <a:spcBef>
                <a:spcPts val="0"/>
              </a:spcBef>
              <a:spcAft>
                <a:spcPts val="0"/>
              </a:spcAft>
              <a:buNone/>
            </a:pPr>
            <a:r>
              <a:t/>
            </a:r>
            <a:endParaRPr b="1">
              <a:solidFill>
                <a:srgbClr val="FFFF00"/>
              </a:solidFill>
              <a:highlight>
                <a:srgbClr val="0000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1" type="body"/>
          </p:nvPr>
        </p:nvSpPr>
        <p:spPr>
          <a:xfrm>
            <a:off x="-17144" y="-1"/>
            <a:ext cx="9144000" cy="514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000">
                <a:solidFill>
                  <a:srgbClr val="000000"/>
                </a:solidFill>
                <a:highlight>
                  <a:srgbClr val="6D9EEB"/>
                </a:highlight>
              </a:rPr>
              <a:t>That’s how it was noticed by Scooter Brown’s talent manager.He was impressed by the singer and called his mother.</a:t>
            </a:r>
            <a:endParaRPr b="1" sz="2000">
              <a:solidFill>
                <a:srgbClr val="000000"/>
              </a:solidFill>
              <a:highlight>
                <a:srgbClr val="6D9EEB"/>
              </a:highlight>
            </a:endParaRPr>
          </a:p>
          <a:p>
            <a:pPr indent="0" lvl="0" marL="0">
              <a:spcBef>
                <a:spcPts val="1600"/>
              </a:spcBef>
              <a:spcAft>
                <a:spcPts val="0"/>
              </a:spcAft>
              <a:buNone/>
            </a:pPr>
            <a:r>
              <a:t/>
            </a:r>
            <a:endParaRPr b="1" sz="2000">
              <a:solidFill>
                <a:srgbClr val="000000"/>
              </a:solidFill>
              <a:highlight>
                <a:srgbClr val="6D9EEB"/>
              </a:highlight>
            </a:endParaRPr>
          </a:p>
          <a:p>
            <a:pPr indent="0" lvl="0" marL="0">
              <a:spcBef>
                <a:spcPts val="1600"/>
              </a:spcBef>
              <a:spcAft>
                <a:spcPts val="0"/>
              </a:spcAft>
              <a:buNone/>
            </a:pPr>
            <a:r>
              <a:t/>
            </a:r>
            <a:endParaRPr b="1" sz="2000">
              <a:solidFill>
                <a:srgbClr val="000000"/>
              </a:solidFill>
              <a:highlight>
                <a:srgbClr val="6D9EEB"/>
              </a:highlight>
            </a:endParaRPr>
          </a:p>
          <a:p>
            <a:pPr indent="0" lvl="0" marL="0">
              <a:spcBef>
                <a:spcPts val="1600"/>
              </a:spcBef>
              <a:spcAft>
                <a:spcPts val="0"/>
              </a:spcAft>
              <a:buNone/>
            </a:pPr>
            <a:r>
              <a:t/>
            </a:r>
            <a:endParaRPr b="1" i="1" sz="2000">
              <a:solidFill>
                <a:srgbClr val="000000"/>
              </a:solidFill>
              <a:highlight>
                <a:srgbClr val="6D9EEB"/>
              </a:highlight>
            </a:endParaRPr>
          </a:p>
          <a:p>
            <a:pPr indent="0" lvl="0" marL="0">
              <a:spcBef>
                <a:spcPts val="1600"/>
              </a:spcBef>
              <a:spcAft>
                <a:spcPts val="0"/>
              </a:spcAft>
              <a:buNone/>
            </a:pPr>
            <a:r>
              <a:rPr b="1" i="1" lang="en" sz="2000">
                <a:solidFill>
                  <a:srgbClr val="000000"/>
                </a:solidFill>
                <a:highlight>
                  <a:srgbClr val="6D9EEB"/>
                </a:highlight>
              </a:rPr>
              <a:t>She initially opposed their cooperation because Scoter was Jewish.However,Church elders convinced her to let Bieber go with him. At the age of 13,he arrived in Atlanta where he recorded demo recording.A week later he began singing for Usher.</a:t>
            </a:r>
            <a:endParaRPr b="1" i="1" sz="2000">
              <a:solidFill>
                <a:srgbClr val="000000"/>
              </a:solidFill>
              <a:highlight>
                <a:srgbClr val="6D9EEB"/>
              </a:highlight>
            </a:endParaRPr>
          </a:p>
          <a:p>
            <a:pPr indent="0" lvl="0" marL="0">
              <a:spcBef>
                <a:spcPts val="1600"/>
              </a:spcBef>
              <a:spcAft>
                <a:spcPts val="1600"/>
              </a:spcAft>
              <a:buNone/>
            </a:pPr>
            <a:r>
              <a:rPr b="1" i="1" lang="en" sz="2000">
                <a:solidFill>
                  <a:srgbClr val="000000"/>
                </a:solidFill>
                <a:highlight>
                  <a:srgbClr val="6D9EEB"/>
                </a:highlight>
              </a:rPr>
              <a:t>And so his career began</a:t>
            </a:r>
            <a:r>
              <a:rPr b="1" lang="en" sz="2000">
                <a:solidFill>
                  <a:srgbClr val="000000"/>
                </a:solidFill>
                <a:highlight>
                  <a:srgbClr val="6D9EEB"/>
                </a:highlight>
              </a:rPr>
              <a:t>.</a:t>
            </a:r>
            <a:endParaRPr b="1" sz="2000">
              <a:solidFill>
                <a:srgbClr val="000000"/>
              </a:solidFill>
              <a:highlight>
                <a:srgbClr val="6D9EEB"/>
              </a:highlight>
            </a:endParaRPr>
          </a:p>
        </p:txBody>
      </p:sp>
      <p:pic>
        <p:nvPicPr>
          <p:cNvPr id="177" name="Shape 177"/>
          <p:cNvPicPr preferRelativeResize="0"/>
          <p:nvPr/>
        </p:nvPicPr>
        <p:blipFill>
          <a:blip r:embed="rId3">
            <a:alphaModFix/>
          </a:blip>
          <a:stretch>
            <a:fillRect/>
          </a:stretch>
        </p:blipFill>
        <p:spPr>
          <a:xfrm flipH="1">
            <a:off x="136154" y="770225"/>
            <a:ext cx="1649043" cy="1833401"/>
          </a:xfrm>
          <a:prstGeom prst="rect">
            <a:avLst/>
          </a:prstGeom>
          <a:noFill/>
          <a:ln cap="flat" cmpd="sng" w="9525">
            <a:solidFill>
              <a:srgbClr val="00FFFF"/>
            </a:solidFill>
            <a:prstDash val="solid"/>
            <a:round/>
            <a:headEnd len="sm" w="sm" type="none"/>
            <a:tailEnd len="sm" w="sm" type="none"/>
          </a:ln>
        </p:spPr>
      </p:pic>
      <p:pic>
        <p:nvPicPr>
          <p:cNvPr id="178" name="Shape 178"/>
          <p:cNvPicPr preferRelativeResize="0"/>
          <p:nvPr/>
        </p:nvPicPr>
        <p:blipFill>
          <a:blip r:embed="rId4">
            <a:alphaModFix/>
          </a:blip>
          <a:stretch>
            <a:fillRect/>
          </a:stretch>
        </p:blipFill>
        <p:spPr>
          <a:xfrm>
            <a:off x="2876575" y="770228"/>
            <a:ext cx="2643550" cy="1833397"/>
          </a:xfrm>
          <a:prstGeom prst="rect">
            <a:avLst/>
          </a:prstGeom>
          <a:noFill/>
          <a:ln cap="flat" cmpd="sng" w="9525">
            <a:solidFill>
              <a:srgbClr val="00FF00"/>
            </a:solidFill>
            <a:prstDash val="solid"/>
            <a:round/>
            <a:headEnd len="sm" w="sm" type="none"/>
            <a:tailEnd len="sm" w="sm" type="none"/>
          </a:ln>
        </p:spPr>
      </p:pic>
      <p:pic>
        <p:nvPicPr>
          <p:cNvPr id="179" name="Shape 179"/>
          <p:cNvPicPr preferRelativeResize="0"/>
          <p:nvPr/>
        </p:nvPicPr>
        <p:blipFill>
          <a:blip r:embed="rId5">
            <a:alphaModFix/>
          </a:blip>
          <a:stretch>
            <a:fillRect/>
          </a:stretch>
        </p:blipFill>
        <p:spPr>
          <a:xfrm>
            <a:off x="6605775" y="770225"/>
            <a:ext cx="2461591" cy="1833400"/>
          </a:xfrm>
          <a:prstGeom prst="rect">
            <a:avLst/>
          </a:prstGeom>
          <a:noFill/>
          <a:ln cap="flat" cmpd="sng" w="9525">
            <a:solidFill>
              <a:srgbClr val="FFFF00"/>
            </a:solidFill>
            <a:prstDash val="solid"/>
            <a:round/>
            <a:headEnd len="sm" w="sm" type="none"/>
            <a:tailEnd len="sm" w="sm" type="none"/>
          </a:ln>
        </p:spPr>
      </p:pic>
      <p:pic>
        <p:nvPicPr>
          <p:cNvPr id="180" name="Shape 180"/>
          <p:cNvPicPr preferRelativeResize="0"/>
          <p:nvPr/>
        </p:nvPicPr>
        <p:blipFill>
          <a:blip r:embed="rId6">
            <a:alphaModFix/>
          </a:blip>
          <a:stretch>
            <a:fillRect/>
          </a:stretch>
        </p:blipFill>
        <p:spPr>
          <a:xfrm>
            <a:off x="2932525" y="3703800"/>
            <a:ext cx="3317250" cy="1439700"/>
          </a:xfrm>
          <a:prstGeom prst="rect">
            <a:avLst/>
          </a:prstGeom>
          <a:noFill/>
          <a:ln cap="flat" cmpd="sng" w="9525">
            <a:solidFill>
              <a:srgbClr val="FF0000"/>
            </a:solidFill>
            <a:prstDash val="solid"/>
            <a:round/>
            <a:headEnd len="sm" w="sm" type="none"/>
            <a:tailEnd len="sm" w="sm" type="none"/>
          </a:ln>
        </p:spPr>
      </p:pic>
      <p:pic>
        <p:nvPicPr>
          <p:cNvPr id="181" name="Shape 181"/>
          <p:cNvPicPr preferRelativeResize="0"/>
          <p:nvPr/>
        </p:nvPicPr>
        <p:blipFill rotWithShape="1">
          <a:blip r:embed="rId7">
            <a:alphaModFix/>
          </a:blip>
          <a:srcRect b="0" l="0" r="0" t="0"/>
          <a:stretch/>
        </p:blipFill>
        <p:spPr>
          <a:xfrm>
            <a:off x="7285350" y="3667375"/>
            <a:ext cx="1782025" cy="1663574"/>
          </a:xfrm>
          <a:prstGeom prst="rect">
            <a:avLst/>
          </a:prstGeom>
          <a:noFill/>
          <a:ln cap="flat" cmpd="sng" w="9525">
            <a:solidFill>
              <a:srgbClr val="FF0000"/>
            </a:solidFill>
            <a:prstDash val="solid"/>
            <a:round/>
            <a:headEnd len="sm" w="sm" type="none"/>
            <a:tailEnd len="sm" w="sm" type="none"/>
          </a:ln>
        </p:spPr>
      </p:pic>
      <p:sp>
        <p:nvSpPr>
          <p:cNvPr id="182" name="Shape 182"/>
          <p:cNvSpPr/>
          <p:nvPr/>
        </p:nvSpPr>
        <p:spPr>
          <a:xfrm>
            <a:off x="1947634" y="1335675"/>
            <a:ext cx="766500" cy="6939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5682550" y="1331275"/>
            <a:ext cx="760800" cy="7026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a:off x="891125" y="4294050"/>
            <a:ext cx="772200" cy="693900"/>
          </a:xfrm>
          <a:prstGeom prst="star5">
            <a:avLst>
              <a:gd fmla="val 20699" name="adj"/>
              <a:gd fmla="val 105146" name="hf"/>
              <a:gd fmla="val 110557" name="vf"/>
            </a:avLst>
          </a:prstGeom>
          <a:solidFill>
            <a:schemeClr val="accen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chemeClr val="accent4"/>
                </a:solidFill>
              </a:rPr>
              <a:t> Beginning of his career </a:t>
            </a:r>
            <a:endParaRPr sz="3600">
              <a:solidFill>
                <a:schemeClr val="accent4"/>
              </a:solidFill>
            </a:endParaRPr>
          </a:p>
          <a:p>
            <a:pPr indent="0" lvl="0" marL="0">
              <a:spcBef>
                <a:spcPts val="0"/>
              </a:spcBef>
              <a:spcAft>
                <a:spcPts val="0"/>
              </a:spcAft>
              <a:buNone/>
            </a:pPr>
            <a:r>
              <a:rPr lang="en" sz="3600">
                <a:solidFill>
                  <a:schemeClr val="accent4"/>
                </a:solidFill>
              </a:rPr>
              <a:t> </a:t>
            </a:r>
            <a:endParaRPr sz="3600">
              <a:solidFill>
                <a:schemeClr val="accent4"/>
              </a:solidFill>
            </a:endParaRPr>
          </a:p>
        </p:txBody>
      </p:sp>
      <p:sp>
        <p:nvSpPr>
          <p:cNvPr id="190" name="Shape 190"/>
          <p:cNvSpPr txBox="1"/>
          <p:nvPr>
            <p:ph idx="1" type="body"/>
          </p:nvPr>
        </p:nvSpPr>
        <p:spPr>
          <a:xfrm>
            <a:off x="311700" y="1249457"/>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100">
                <a:solidFill>
                  <a:schemeClr val="accent4"/>
                </a:solidFill>
              </a:rPr>
              <a:t>He became famous worldwide after posting a viral video with a song of his composition one time on YouTube.</a:t>
            </a:r>
            <a:endParaRPr sz="2100">
              <a:solidFill>
                <a:schemeClr val="accent4"/>
              </a:solidFill>
            </a:endParaRPr>
          </a:p>
          <a:p>
            <a:pPr indent="0" lvl="0" marL="0">
              <a:spcBef>
                <a:spcPts val="1600"/>
              </a:spcBef>
              <a:spcAft>
                <a:spcPts val="0"/>
              </a:spcAft>
              <a:buNone/>
            </a:pPr>
            <a:r>
              <a:rPr lang="en" sz="2100">
                <a:solidFill>
                  <a:schemeClr val="accent4"/>
                </a:solidFill>
              </a:rPr>
              <a:t>He is recognized as one of the youngest and highest paid performers in music industry .</a:t>
            </a:r>
            <a:endParaRPr sz="2100">
              <a:solidFill>
                <a:schemeClr val="accent4"/>
              </a:solidFill>
            </a:endParaRPr>
          </a:p>
          <a:p>
            <a:pPr indent="0" lvl="0" marL="0">
              <a:spcBef>
                <a:spcPts val="1600"/>
              </a:spcBef>
              <a:spcAft>
                <a:spcPts val="1600"/>
              </a:spcAft>
              <a:buNone/>
            </a:pPr>
            <a:r>
              <a:rPr lang="en" sz="2100">
                <a:solidFill>
                  <a:schemeClr val="accent4"/>
                </a:solidFill>
              </a:rPr>
              <a:t>In 2007,12 year-old Justin took part in local talent contest called-Stratford idoc.He sang Ne-yo’s song so sick and won the second prize.</a:t>
            </a:r>
            <a:endParaRPr sz="2100">
              <a:solidFill>
                <a:schemeClr val="accent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152400" y="152400"/>
            <a:ext cx="4363975" cy="4838700"/>
          </a:xfrm>
          <a:prstGeom prst="rect">
            <a:avLst/>
          </a:prstGeom>
          <a:noFill/>
          <a:ln>
            <a:noFill/>
          </a:ln>
        </p:spPr>
      </p:pic>
      <p:pic>
        <p:nvPicPr>
          <p:cNvPr id="196" name="Shape 196"/>
          <p:cNvPicPr preferRelativeResize="0"/>
          <p:nvPr/>
        </p:nvPicPr>
        <p:blipFill>
          <a:blip r:embed="rId4">
            <a:alphaModFix/>
          </a:blip>
          <a:stretch>
            <a:fillRect/>
          </a:stretch>
        </p:blipFill>
        <p:spPr>
          <a:xfrm>
            <a:off x="4668775" y="152400"/>
            <a:ext cx="4322825" cy="30344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3100">
                <a:solidFill>
                  <a:schemeClr val="accent4"/>
                </a:solidFill>
              </a:rPr>
              <a:t>First single</a:t>
            </a:r>
            <a:endParaRPr sz="3100">
              <a:solidFill>
                <a:schemeClr val="accent4"/>
              </a:solidFill>
            </a:endParaRPr>
          </a:p>
          <a:p>
            <a:pPr indent="0" lvl="0" marL="0" algn="ctr">
              <a:spcBef>
                <a:spcPts val="0"/>
              </a:spcBef>
              <a:spcAft>
                <a:spcPts val="0"/>
              </a:spcAft>
              <a:buNone/>
            </a:pPr>
            <a:r>
              <a:rPr lang="en" sz="3100">
                <a:solidFill>
                  <a:schemeClr val="accent4"/>
                </a:solidFill>
              </a:rPr>
              <a:t>In 2009 the singer posted his first singe One time video.</a:t>
            </a:r>
            <a:endParaRPr sz="3100">
              <a:solidFill>
                <a:schemeClr val="accent4"/>
              </a:solidFill>
            </a:endParaRPr>
          </a:p>
          <a:p>
            <a:pPr indent="0" lvl="0" marL="0" algn="ctr">
              <a:spcBef>
                <a:spcPts val="0"/>
              </a:spcBef>
              <a:spcAft>
                <a:spcPts val="0"/>
              </a:spcAft>
              <a:buNone/>
            </a:pPr>
            <a:r>
              <a:rPr lang="en" sz="3100">
                <a:solidFill>
                  <a:schemeClr val="accent4"/>
                </a:solidFill>
              </a:rPr>
              <a:t>The video blew up the youTube and hade more then a million views.</a:t>
            </a:r>
            <a:endParaRPr sz="3100">
              <a:solidFill>
                <a:schemeClr val="accent4"/>
              </a:solidFill>
            </a:endParaRPr>
          </a:p>
          <a:p>
            <a:pPr indent="0" lvl="0" marL="0" algn="ctr">
              <a:spcBef>
                <a:spcPts val="0"/>
              </a:spcBef>
              <a:spcAft>
                <a:spcPts val="0"/>
              </a:spcAft>
              <a:buNone/>
            </a:pPr>
            <a:r>
              <a:rPr lang="en" sz="3100">
                <a:solidFill>
                  <a:schemeClr val="accent4"/>
                </a:solidFill>
              </a:rPr>
              <a:t>Fameous rapper Usher was so impressed that he decided to offer collaburation to the young man.</a:t>
            </a:r>
            <a:endParaRPr sz="3100">
              <a:solidFill>
                <a:schemeClr val="accent4"/>
              </a:solidFill>
            </a:endParaRPr>
          </a:p>
          <a:p>
            <a:pPr indent="0" lvl="0" marL="0" algn="ctr">
              <a:spcBef>
                <a:spcPts val="0"/>
              </a:spcBef>
              <a:spcAft>
                <a:spcPts val="0"/>
              </a:spcAft>
              <a:buNone/>
            </a:pPr>
            <a:r>
              <a:rPr lang="en" sz="3100">
                <a:solidFill>
                  <a:schemeClr val="accent4"/>
                </a:solidFill>
              </a:rPr>
              <a:t>Biber chose to be quided by the rapper and signed contract with him in 2008 </a:t>
            </a:r>
            <a:endParaRPr sz="3100">
              <a:solidFill>
                <a:schemeClr val="accent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