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
      <p:font typeface="Nunito"/>
      <p:regular r:id="rId23"/>
      <p:bold r:id="rId24"/>
      <p:italic r:id="rId25"/>
      <p:boldItalic r:id="rId26"/>
    </p:embeddedFont>
    <p:embeddedFont>
      <p:font typeface="Amatic SC"/>
      <p:regular r:id="rId27"/>
      <p:bold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1T17:55:36.533">
    <p:pos x="6000" y="0"/>
    <p:text>Рок је 30.4.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5.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n.wikipedia.org/wiki/Conor_McGregor#cite_note-21" TargetMode="External"/><Relationship Id="rId4" Type="http://schemas.openxmlformats.org/officeDocument/2006/relationships/hyperlink" Target="https://en.wikipedia.org/wiki/Conor_McGregor#cite_note-23" TargetMode="External"/><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path path="circle">
            <a:fillToRect b="50%" l="50%" r="50%" t="50%"/>
          </a:path>
          <a:tileRect/>
        </a:gra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879525" y="314350"/>
            <a:ext cx="7505700" cy="954600"/>
          </a:xfrm>
          <a:prstGeom prst="rect">
            <a:avLst/>
          </a:prstGeom>
          <a:noFill/>
        </p:spPr>
        <p:txBody>
          <a:bodyPr anchorCtr="0" anchor="t" bIns="91425" lIns="91425" spcFirstLastPara="1" rIns="91425" wrap="square" tIns="91425">
            <a:noAutofit/>
          </a:bodyPr>
          <a:lstStyle/>
          <a:p>
            <a:pPr indent="0" lvl="0" marL="0">
              <a:spcBef>
                <a:spcPts val="0"/>
              </a:spcBef>
              <a:spcAft>
                <a:spcPts val="0"/>
              </a:spcAft>
              <a:buNone/>
            </a:pPr>
            <a:r>
              <a:rPr b="1" lang="en" sz="9600">
                <a:latin typeface="Caveat"/>
                <a:ea typeface="Caveat"/>
                <a:cs typeface="Caveat"/>
                <a:sym typeface="Caveat"/>
              </a:rPr>
              <a:t>Conor McGregor</a:t>
            </a:r>
            <a:endParaRPr b="1" sz="9600">
              <a:latin typeface="Caveat"/>
              <a:ea typeface="Caveat"/>
              <a:cs typeface="Caveat"/>
              <a:sym typeface="Caveat"/>
            </a:endParaRPr>
          </a:p>
        </p:txBody>
      </p:sp>
      <p:sp>
        <p:nvSpPr>
          <p:cNvPr id="129" name="Shape 129"/>
          <p:cNvSpPr/>
          <p:nvPr/>
        </p:nvSpPr>
        <p:spPr>
          <a:xfrm>
            <a:off x="4648475" y="2390654"/>
            <a:ext cx="4334700" cy="2680500"/>
          </a:xfrm>
          <a:prstGeom prst="wave">
            <a:avLst>
              <a:gd fmla="val 20000" name="adj1"/>
              <a:gd fmla="val 0" name="adj2"/>
            </a:avLst>
          </a:prstGeom>
          <a:gradFill>
            <a:gsLst>
              <a:gs pos="0">
                <a:srgbClr val="D5BD8B"/>
              </a:gs>
              <a:gs pos="100000">
                <a:srgbClr val="9C7E42"/>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txBox="1"/>
          <p:nvPr/>
        </p:nvSpPr>
        <p:spPr>
          <a:xfrm>
            <a:off x="5107275" y="2390650"/>
            <a:ext cx="7739400" cy="14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sz="1200"/>
          </a:p>
        </p:txBody>
      </p:sp>
      <p:sp>
        <p:nvSpPr>
          <p:cNvPr id="131" name="Shape 131"/>
          <p:cNvSpPr txBox="1"/>
          <p:nvPr/>
        </p:nvSpPr>
        <p:spPr>
          <a:xfrm>
            <a:off x="4793375" y="2861525"/>
            <a:ext cx="2680500" cy="163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Subject: English</a:t>
            </a:r>
            <a:endParaRPr b="1" sz="1800">
              <a:solidFill>
                <a:schemeClr val="dk1"/>
              </a:solidFill>
              <a:latin typeface="Amatic SC"/>
              <a:ea typeface="Amatic SC"/>
              <a:cs typeface="Amatic SC"/>
              <a:sym typeface="Amatic SC"/>
            </a:endParaRPr>
          </a:p>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Teacher: Milena Tasić</a:t>
            </a:r>
            <a:endParaRPr b="1" sz="1800">
              <a:latin typeface="Amatic SC"/>
              <a:ea typeface="Amatic SC"/>
              <a:cs typeface="Amatic SC"/>
              <a:sym typeface="Amatic SC"/>
            </a:endParaRPr>
          </a:p>
        </p:txBody>
      </p:sp>
      <p:pic>
        <p:nvPicPr>
          <p:cNvPr id="132" name="Shape 132"/>
          <p:cNvPicPr preferRelativeResize="0"/>
          <p:nvPr/>
        </p:nvPicPr>
        <p:blipFill>
          <a:blip r:embed="rId3">
            <a:alphaModFix/>
          </a:blip>
          <a:stretch>
            <a:fillRect/>
          </a:stretch>
        </p:blipFill>
        <p:spPr>
          <a:xfrm>
            <a:off x="160425" y="1823175"/>
            <a:ext cx="4415599" cy="3090926"/>
          </a:xfrm>
          <a:prstGeom prst="rect">
            <a:avLst/>
          </a:prstGeom>
          <a:noFill/>
          <a:ln cap="flat" cmpd="sng" w="9525">
            <a:solidFill>
              <a:srgbClr val="000000"/>
            </a:solidFill>
            <a:prstDash val="solid"/>
            <a:round/>
            <a:headEnd len="sm" w="sm" type="none"/>
            <a:tailEnd len="sm" w="sm" type="none"/>
          </a:ln>
        </p:spPr>
      </p:pic>
      <p:sp>
        <p:nvSpPr>
          <p:cNvPr id="133" name="Shape 133"/>
          <p:cNvSpPr txBox="1"/>
          <p:nvPr/>
        </p:nvSpPr>
        <p:spPr>
          <a:xfrm>
            <a:off x="6894225" y="3332400"/>
            <a:ext cx="2088900" cy="138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Authors:Božić Sanja</a:t>
            </a:r>
            <a:endParaRPr b="1" sz="1800">
              <a:solidFill>
                <a:schemeClr val="dk1"/>
              </a:solidFill>
              <a:latin typeface="Amatic SC"/>
              <a:ea typeface="Amatic SC"/>
              <a:cs typeface="Amatic SC"/>
              <a:sym typeface="Amatic SC"/>
            </a:endParaRPr>
          </a:p>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              Ilijevski Mina</a:t>
            </a:r>
            <a:endParaRPr b="1" sz="1800">
              <a:solidFill>
                <a:schemeClr val="dk1"/>
              </a:solidFill>
              <a:latin typeface="Amatic SC"/>
              <a:ea typeface="Amatic SC"/>
              <a:cs typeface="Amatic SC"/>
              <a:sym typeface="Amatic SC"/>
            </a:endParaRPr>
          </a:p>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              Novičić Kosta</a:t>
            </a:r>
            <a:endParaRPr b="1" sz="1800">
              <a:solidFill>
                <a:schemeClr val="dk1"/>
              </a:solidFill>
              <a:latin typeface="Amatic SC"/>
              <a:ea typeface="Amatic SC"/>
              <a:cs typeface="Amatic SC"/>
              <a:sym typeface="Amatic SC"/>
            </a:endParaRPr>
          </a:p>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              Pavlović Luka</a:t>
            </a:r>
            <a:endParaRPr b="1" sz="1800">
              <a:solidFill>
                <a:schemeClr val="dk1"/>
              </a:solidFill>
              <a:latin typeface="Amatic SC"/>
              <a:ea typeface="Amatic SC"/>
              <a:cs typeface="Amatic SC"/>
              <a:sym typeface="Amatic SC"/>
            </a:endParaRPr>
          </a:p>
          <a:p>
            <a:pPr indent="0" lvl="0" marL="0">
              <a:spcBef>
                <a:spcPts val="0"/>
              </a:spcBef>
              <a:spcAft>
                <a:spcPts val="0"/>
              </a:spcAft>
              <a:buClr>
                <a:schemeClr val="dk1"/>
              </a:buClr>
              <a:buSzPts val="1100"/>
              <a:buFont typeface="Arial"/>
              <a:buNone/>
            </a:pPr>
            <a:r>
              <a:rPr b="1" lang="en" sz="1800">
                <a:solidFill>
                  <a:schemeClr val="dk1"/>
                </a:solidFill>
                <a:latin typeface="Amatic SC"/>
                <a:ea typeface="Amatic SC"/>
                <a:cs typeface="Amatic SC"/>
                <a:sym typeface="Amatic SC"/>
              </a:rPr>
              <a:t>              Radojčić Marko</a:t>
            </a:r>
            <a:endParaRPr b="1" sz="1800">
              <a:latin typeface="Amatic SC"/>
              <a:ea typeface="Amatic SC"/>
              <a:cs typeface="Amatic SC"/>
              <a:sym typeface="Amatic SC"/>
            </a:endParaRPr>
          </a:p>
        </p:txBody>
      </p:sp>
    </p:spTree>
  </p:cSld>
  <p:clrMapOvr>
    <a:masterClrMapping/>
  </p:clrMapOvr>
  <mc:AlternateContent>
    <mc:Choice Requires="p14">
      <p:transition spd="slow" p14:dur="17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867675" y="115975"/>
            <a:ext cx="7505700" cy="1436700"/>
          </a:xfrm>
          <a:prstGeom prst="rect">
            <a:avLst/>
          </a:prstGeom>
          <a:ln cap="flat" cmpd="sng" w="9525">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2400">
                <a:latin typeface="Comfortaa"/>
                <a:ea typeface="Comfortaa"/>
                <a:cs typeface="Comfortaa"/>
                <a:sym typeface="Comfortaa"/>
              </a:rPr>
            </a:br>
            <a:r>
              <a:rPr b="1" lang="en">
                <a:latin typeface="Comfortaa"/>
                <a:ea typeface="Comfortaa"/>
                <a:cs typeface="Comfortaa"/>
                <a:sym typeface="Comfortaa"/>
              </a:rPr>
              <a:t>Love story of Conor McGregor and Dee Devlin</a:t>
            </a:r>
            <a:endParaRPr b="1">
              <a:latin typeface="Comfortaa"/>
              <a:ea typeface="Comfortaa"/>
              <a:cs typeface="Comfortaa"/>
              <a:sym typeface="Comfortaa"/>
            </a:endParaRPr>
          </a:p>
          <a:p>
            <a:pPr indent="0" lvl="0" marL="0" algn="ctr">
              <a:spcBef>
                <a:spcPts val="0"/>
              </a:spcBef>
              <a:spcAft>
                <a:spcPts val="0"/>
              </a:spcAft>
              <a:buNone/>
            </a:pPr>
            <a:r>
              <a:t/>
            </a:r>
            <a:endParaRPr b="1" sz="2400">
              <a:latin typeface="Comfortaa"/>
              <a:ea typeface="Comfortaa"/>
              <a:cs typeface="Comfortaa"/>
              <a:sym typeface="Comfortaa"/>
            </a:endParaRPr>
          </a:p>
        </p:txBody>
      </p:sp>
      <p:sp>
        <p:nvSpPr>
          <p:cNvPr id="210" name="Shape 210"/>
          <p:cNvSpPr txBox="1"/>
          <p:nvPr>
            <p:ph idx="1" type="body"/>
          </p:nvPr>
        </p:nvSpPr>
        <p:spPr>
          <a:xfrm>
            <a:off x="530250" y="1846875"/>
            <a:ext cx="5090400" cy="282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Conor McGregor and his girlfriend Dee Devlin met all the way back in 2008 when Conor was just 19 year old man dreaming of becoming a champion MMA fighter.</a:t>
            </a:r>
            <a:endParaRPr sz="1400"/>
          </a:p>
          <a:p>
            <a:pPr indent="0" lvl="0" marL="0" rtl="0">
              <a:spcBef>
                <a:spcPts val="1600"/>
              </a:spcBef>
              <a:spcAft>
                <a:spcPts val="0"/>
              </a:spcAft>
              <a:buNone/>
            </a:pPr>
            <a:r>
              <a:rPr lang="en" sz="1400"/>
              <a:t> When they first fell in love, they lived in a small apartment near Dublin. He would talk about how he wanted to be a champion one day but some days were exhausting, some days life his to hard. </a:t>
            </a:r>
            <a:endParaRPr sz="1400"/>
          </a:p>
          <a:p>
            <a:pPr indent="0" lvl="0" marL="0">
              <a:spcBef>
                <a:spcPts val="1600"/>
              </a:spcBef>
              <a:spcAft>
                <a:spcPts val="1600"/>
              </a:spcAft>
              <a:buNone/>
            </a:pPr>
            <a:r>
              <a:rPr lang="en" sz="1400"/>
              <a:t>On those days Conor would be a wounded warrior. His only relief from the pain wound be Dee’s words “</a:t>
            </a:r>
            <a:r>
              <a:rPr b="1" lang="en" sz="1400"/>
              <a:t>Conor, its okay. You can do it!</a:t>
            </a:r>
            <a:r>
              <a:rPr lang="en" sz="1400"/>
              <a:t>”</a:t>
            </a:r>
            <a:endParaRPr sz="1400"/>
          </a:p>
        </p:txBody>
      </p:sp>
      <p:pic>
        <p:nvPicPr>
          <p:cNvPr id="211" name="Shape 211"/>
          <p:cNvPicPr preferRelativeResize="0"/>
          <p:nvPr/>
        </p:nvPicPr>
        <p:blipFill>
          <a:blip r:embed="rId3">
            <a:alphaModFix/>
          </a:blip>
          <a:stretch>
            <a:fillRect/>
          </a:stretch>
        </p:blipFill>
        <p:spPr>
          <a:xfrm>
            <a:off x="5737175" y="1634088"/>
            <a:ext cx="2972801" cy="3255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9952475" y="1356100"/>
            <a:ext cx="3897300" cy="1164000"/>
          </a:xfrm>
          <a:prstGeom prst="rect">
            <a:avLst/>
          </a:prstGeom>
          <a:ln cap="flat" cmpd="sng" w="9525">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i="1" lang="en">
                <a:latin typeface="Calibri"/>
                <a:ea typeface="Calibri"/>
                <a:cs typeface="Calibri"/>
                <a:sym typeface="Calibri"/>
              </a:rPr>
              <a:t>     </a:t>
            </a:r>
            <a:r>
              <a:rPr i="1" lang="en">
                <a:latin typeface="Calibri"/>
                <a:ea typeface="Calibri"/>
                <a:cs typeface="Calibri"/>
                <a:sym typeface="Calibri"/>
              </a:rPr>
              <a:t>Conor and Dee</a:t>
            </a:r>
            <a:endParaRPr i="1">
              <a:latin typeface="Calibri"/>
              <a:ea typeface="Calibri"/>
              <a:cs typeface="Calibri"/>
              <a:sym typeface="Calibri"/>
            </a:endParaRPr>
          </a:p>
          <a:p>
            <a:pPr indent="0" lvl="0" marL="0">
              <a:spcBef>
                <a:spcPts val="0"/>
              </a:spcBef>
              <a:spcAft>
                <a:spcPts val="0"/>
              </a:spcAft>
              <a:buNone/>
            </a:pPr>
            <a:r>
              <a:t/>
            </a:r>
            <a:endParaRPr>
              <a:latin typeface="Calibri"/>
              <a:ea typeface="Calibri"/>
              <a:cs typeface="Calibri"/>
              <a:sym typeface="Calibri"/>
            </a:endParaRPr>
          </a:p>
        </p:txBody>
      </p:sp>
      <p:sp>
        <p:nvSpPr>
          <p:cNvPr id="217" name="Shape 217"/>
          <p:cNvSpPr txBox="1"/>
          <p:nvPr>
            <p:ph idx="1" type="body"/>
          </p:nvPr>
        </p:nvSpPr>
        <p:spPr>
          <a:xfrm>
            <a:off x="325375" y="464800"/>
            <a:ext cx="4590300" cy="3113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1400"/>
              <a:t>S</a:t>
            </a:r>
            <a:r>
              <a:rPr lang="en" sz="1400"/>
              <a:t>he was there with him when he was plumber training to become a fighter.</a:t>
            </a:r>
            <a:br>
              <a:rPr lang="en" sz="1400"/>
            </a:br>
            <a:br>
              <a:rPr lang="en" sz="1400"/>
            </a:br>
            <a:r>
              <a:rPr lang="en" sz="1400"/>
              <a:t>She’s still around when he has become arguably the most famous MMA fighter of all the tiem. The woman behind the warrior, the queen behind her king.</a:t>
            </a:r>
            <a:endParaRPr sz="1400"/>
          </a:p>
        </p:txBody>
      </p:sp>
      <p:pic>
        <p:nvPicPr>
          <p:cNvPr id="218" name="Shape 218"/>
          <p:cNvPicPr preferRelativeResize="0"/>
          <p:nvPr/>
        </p:nvPicPr>
        <p:blipFill>
          <a:blip r:embed="rId3">
            <a:alphaModFix/>
          </a:blip>
          <a:stretch>
            <a:fillRect/>
          </a:stretch>
        </p:blipFill>
        <p:spPr>
          <a:xfrm>
            <a:off x="4847500" y="464800"/>
            <a:ext cx="3965475" cy="4132801"/>
          </a:xfrm>
          <a:prstGeom prst="rect">
            <a:avLst/>
          </a:prstGeom>
          <a:noFill/>
          <a:ln>
            <a:noFill/>
          </a:ln>
        </p:spPr>
      </p:pic>
      <p:pic>
        <p:nvPicPr>
          <p:cNvPr id="219" name="Shape 219"/>
          <p:cNvPicPr preferRelativeResize="0"/>
          <p:nvPr/>
        </p:nvPicPr>
        <p:blipFill>
          <a:blip r:embed="rId4">
            <a:alphaModFix/>
          </a:blip>
          <a:stretch>
            <a:fillRect/>
          </a:stretch>
        </p:blipFill>
        <p:spPr>
          <a:xfrm>
            <a:off x="590325" y="2221700"/>
            <a:ext cx="4060425" cy="242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10341125" y="2059775"/>
            <a:ext cx="1970400" cy="10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txBox="1"/>
          <p:nvPr>
            <p:ph idx="1" type="body"/>
          </p:nvPr>
        </p:nvSpPr>
        <p:spPr>
          <a:xfrm>
            <a:off x="411950" y="659125"/>
            <a:ext cx="5002200" cy="4825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solidFill>
                  <a:srgbClr val="4B4F56"/>
                </a:solidFill>
                <a:highlight>
                  <a:srgbClr val="F1F0F0"/>
                </a:highlight>
                <a:latin typeface="Arial"/>
                <a:ea typeface="Arial"/>
                <a:cs typeface="Arial"/>
                <a:sym typeface="Arial"/>
              </a:rPr>
              <a:t>McGregor has been vocal in the past about his appreciation and commitmend to Ms. Devlin, who has supported him from the “absolute nothing” after following his fight against Alvarez, McGregor comfirmed speculation that he will be taking some time off to welcome his first child Conor Jack McGregor Junior with Devlin in 2017. </a:t>
            </a:r>
            <a:br>
              <a:rPr lang="en" sz="1400">
                <a:solidFill>
                  <a:srgbClr val="4B4F56"/>
                </a:solidFill>
                <a:highlight>
                  <a:srgbClr val="F1F0F0"/>
                </a:highlight>
                <a:latin typeface="Arial"/>
                <a:ea typeface="Arial"/>
                <a:cs typeface="Arial"/>
                <a:sym typeface="Arial"/>
              </a:rPr>
            </a:br>
            <a:br>
              <a:rPr lang="en" sz="1400">
                <a:solidFill>
                  <a:srgbClr val="4B4F56"/>
                </a:solidFill>
                <a:highlight>
                  <a:srgbClr val="F1F0F0"/>
                </a:highlight>
                <a:latin typeface="Arial"/>
                <a:ea typeface="Arial"/>
                <a:cs typeface="Arial"/>
                <a:sym typeface="Arial"/>
              </a:rPr>
            </a:br>
            <a:r>
              <a:rPr lang="en" sz="1400">
                <a:solidFill>
                  <a:srgbClr val="4B4F56"/>
                </a:solidFill>
                <a:highlight>
                  <a:srgbClr val="F1F0F0"/>
                </a:highlight>
                <a:latin typeface="Arial"/>
                <a:ea typeface="Arial"/>
                <a:cs typeface="Arial"/>
                <a:sym typeface="Arial"/>
              </a:rPr>
              <a:t>McGregor said he has no intention of bringing his baby up in </a:t>
            </a:r>
            <a:br>
              <a:rPr lang="en" sz="1400">
                <a:solidFill>
                  <a:srgbClr val="4B4F56"/>
                </a:solidFill>
                <a:highlight>
                  <a:srgbClr val="F1F0F0"/>
                </a:highlight>
                <a:latin typeface="Arial"/>
                <a:ea typeface="Arial"/>
                <a:cs typeface="Arial"/>
                <a:sym typeface="Arial"/>
              </a:rPr>
            </a:br>
            <a:r>
              <a:rPr lang="en" sz="1400">
                <a:solidFill>
                  <a:srgbClr val="4B4F56"/>
                </a:solidFill>
                <a:highlight>
                  <a:srgbClr val="F1F0F0"/>
                </a:highlight>
                <a:latin typeface="Arial"/>
                <a:ea typeface="Arial"/>
                <a:cs typeface="Arial"/>
                <a:sym typeface="Arial"/>
              </a:rPr>
              <a:t>the fame- driven world.</a:t>
            </a:r>
            <a:endParaRPr sz="1400"/>
          </a:p>
        </p:txBody>
      </p:sp>
      <p:pic>
        <p:nvPicPr>
          <p:cNvPr id="226" name="Shape 226"/>
          <p:cNvPicPr preferRelativeResize="0"/>
          <p:nvPr/>
        </p:nvPicPr>
        <p:blipFill>
          <a:blip r:embed="rId4">
            <a:alphaModFix/>
          </a:blip>
          <a:stretch>
            <a:fillRect/>
          </a:stretch>
        </p:blipFill>
        <p:spPr>
          <a:xfrm>
            <a:off x="5505049" y="308175"/>
            <a:ext cx="3314125" cy="4527150"/>
          </a:xfrm>
          <a:prstGeom prst="rect">
            <a:avLst/>
          </a:prstGeom>
          <a:noFill/>
          <a:ln>
            <a:noFill/>
          </a:ln>
        </p:spPr>
      </p:pic>
      <p:pic>
        <p:nvPicPr>
          <p:cNvPr id="227" name="Shape 227"/>
          <p:cNvPicPr preferRelativeResize="0"/>
          <p:nvPr/>
        </p:nvPicPr>
        <p:blipFill>
          <a:blip r:embed="rId5">
            <a:alphaModFix/>
          </a:blip>
          <a:stretch>
            <a:fillRect/>
          </a:stretch>
        </p:blipFill>
        <p:spPr>
          <a:xfrm>
            <a:off x="2535350" y="2790100"/>
            <a:ext cx="2632401" cy="2062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480725" y="1190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Conor McGregor biography</a:t>
            </a:r>
            <a:endParaRPr/>
          </a:p>
        </p:txBody>
      </p:sp>
      <p:sp>
        <p:nvSpPr>
          <p:cNvPr id="139" name="Shape 139"/>
          <p:cNvSpPr txBox="1"/>
          <p:nvPr>
            <p:ph idx="1" type="body"/>
          </p:nvPr>
        </p:nvSpPr>
        <p:spPr>
          <a:xfrm>
            <a:off x="190950" y="691750"/>
            <a:ext cx="6111600" cy="3416400"/>
          </a:xfrm>
          <a:prstGeom prst="rect">
            <a:avLst/>
          </a:prstGeom>
        </p:spPr>
        <p:txBody>
          <a:bodyPr anchorCtr="0" anchor="t" bIns="91425" lIns="91425" spcFirstLastPara="1" rIns="91425" wrap="square" tIns="91425">
            <a:noAutofit/>
          </a:bodyPr>
          <a:lstStyle/>
          <a:p>
            <a:pPr indent="0" lvl="0" marL="0" rtl="0">
              <a:lnSpc>
                <a:spcPct val="159142"/>
              </a:lnSpc>
              <a:spcBef>
                <a:spcPts val="500"/>
              </a:spcBef>
              <a:spcAft>
                <a:spcPts val="0"/>
              </a:spcAft>
              <a:buClr>
                <a:schemeClr val="dk1"/>
              </a:buClr>
              <a:buSzPts val="1100"/>
              <a:buFont typeface="Arial"/>
              <a:buNone/>
            </a:pPr>
            <a:r>
              <a:rPr lang="en" sz="1100">
                <a:solidFill>
                  <a:srgbClr val="222222"/>
                </a:solidFill>
                <a:latin typeface="Comfortaa"/>
                <a:ea typeface="Comfortaa"/>
                <a:cs typeface="Comfortaa"/>
                <a:sym typeface="Comfortaa"/>
              </a:rPr>
              <a:t>Conor Anthony McGregor was born on 14 July 1988 in Crumlin, Dublin, the son of Tony and Margaret McGregor.At the age of 12, McGregor also began boxing at Crumlin Boxing Club.</a:t>
            </a:r>
            <a:endParaRPr baseline="30000" sz="1100">
              <a:solidFill>
                <a:srgbClr val="0645AD"/>
              </a:solidFill>
              <a:uFill>
                <a:noFill/>
              </a:uFill>
              <a:latin typeface="Comfortaa"/>
              <a:ea typeface="Comfortaa"/>
              <a:cs typeface="Comfortaa"/>
              <a:sym typeface="Comfortaa"/>
              <a:hlinkClick r:id="rId3"/>
            </a:endParaRPr>
          </a:p>
          <a:p>
            <a:pPr indent="0" lvl="0" marL="0" rtl="0">
              <a:lnSpc>
                <a:spcPct val="159142"/>
              </a:lnSpc>
              <a:spcBef>
                <a:spcPts val="500"/>
              </a:spcBef>
              <a:spcAft>
                <a:spcPts val="0"/>
              </a:spcAft>
              <a:buNone/>
            </a:pPr>
            <a:r>
              <a:rPr lang="en" sz="1100">
                <a:solidFill>
                  <a:srgbClr val="222222"/>
                </a:solidFill>
                <a:latin typeface="Comfortaa"/>
                <a:ea typeface="Comfortaa"/>
                <a:cs typeface="Comfortaa"/>
                <a:sym typeface="Comfortaa"/>
              </a:rPr>
              <a:t>In 2006, McGregor moved with his family to Lucan, Dublin, attending Gaelcholáiste Coláiste Cois Life. Following that, he commenced a plumbing apprenticeship.While in Lucan, he met future UFC fighter Tom Egan and they soon started training mixed martial arts (MMA) together.</a:t>
            </a:r>
            <a:endParaRPr sz="1100">
              <a:solidFill>
                <a:srgbClr val="222222"/>
              </a:solidFill>
              <a:latin typeface="Comfortaa"/>
              <a:ea typeface="Comfortaa"/>
              <a:cs typeface="Comfortaa"/>
              <a:sym typeface="Comfortaa"/>
            </a:endParaRPr>
          </a:p>
          <a:p>
            <a:pPr indent="0" lvl="0" marL="0" rtl="0">
              <a:lnSpc>
                <a:spcPct val="159142"/>
              </a:lnSpc>
              <a:spcBef>
                <a:spcPts val="500"/>
              </a:spcBef>
              <a:spcAft>
                <a:spcPts val="0"/>
              </a:spcAft>
              <a:buClr>
                <a:schemeClr val="dk1"/>
              </a:buClr>
              <a:buSzPts val="1100"/>
              <a:buFont typeface="Arial"/>
              <a:buNone/>
            </a:pPr>
            <a:r>
              <a:t/>
            </a:r>
            <a:endParaRPr sz="1100">
              <a:solidFill>
                <a:srgbClr val="222222"/>
              </a:solidFill>
              <a:uFill>
                <a:noFill/>
              </a:uFill>
              <a:latin typeface="Comfortaa"/>
              <a:ea typeface="Comfortaa"/>
              <a:cs typeface="Comfortaa"/>
              <a:sym typeface="Comfortaa"/>
              <a:hlinkClick r:id="rId4"/>
            </a:endParaRPr>
          </a:p>
          <a:p>
            <a:pPr indent="0" lvl="0" marL="0">
              <a:spcBef>
                <a:spcPts val="500"/>
              </a:spcBef>
              <a:spcAft>
                <a:spcPts val="1600"/>
              </a:spcAft>
              <a:buNone/>
            </a:pPr>
            <a:r>
              <a:t/>
            </a:r>
            <a:endParaRPr b="1" sz="1200">
              <a:solidFill>
                <a:srgbClr val="222222"/>
              </a:solidFill>
              <a:latin typeface="Comfortaa"/>
              <a:ea typeface="Comfortaa"/>
              <a:cs typeface="Comfortaa"/>
              <a:sym typeface="Comfortaa"/>
            </a:endParaRPr>
          </a:p>
        </p:txBody>
      </p:sp>
      <p:pic>
        <p:nvPicPr>
          <p:cNvPr id="140" name="Shape 140"/>
          <p:cNvPicPr preferRelativeResize="0"/>
          <p:nvPr/>
        </p:nvPicPr>
        <p:blipFill rotWithShape="1">
          <a:blip r:embed="rId5">
            <a:alphaModFix/>
          </a:blip>
          <a:srcRect b="24981" l="0" r="0" t="0"/>
          <a:stretch/>
        </p:blipFill>
        <p:spPr>
          <a:xfrm>
            <a:off x="6688975" y="268825"/>
            <a:ext cx="2206050" cy="2032924"/>
          </a:xfrm>
          <a:prstGeom prst="rect">
            <a:avLst/>
          </a:prstGeom>
          <a:noFill/>
          <a:ln>
            <a:noFill/>
          </a:ln>
        </p:spPr>
      </p:pic>
      <p:pic>
        <p:nvPicPr>
          <p:cNvPr id="141" name="Shape 141"/>
          <p:cNvPicPr preferRelativeResize="0"/>
          <p:nvPr/>
        </p:nvPicPr>
        <p:blipFill>
          <a:blip r:embed="rId6">
            <a:alphaModFix/>
          </a:blip>
          <a:stretch>
            <a:fillRect/>
          </a:stretch>
        </p:blipFill>
        <p:spPr>
          <a:xfrm>
            <a:off x="5067000" y="2704575"/>
            <a:ext cx="3349400" cy="2032925"/>
          </a:xfrm>
          <a:prstGeom prst="rect">
            <a:avLst/>
          </a:prstGeom>
          <a:noFill/>
          <a:ln>
            <a:noFill/>
          </a:ln>
        </p:spPr>
      </p:pic>
      <p:pic>
        <p:nvPicPr>
          <p:cNvPr id="142" name="Shape 142"/>
          <p:cNvPicPr preferRelativeResize="0"/>
          <p:nvPr/>
        </p:nvPicPr>
        <p:blipFill>
          <a:blip r:embed="rId7">
            <a:alphaModFix/>
          </a:blip>
          <a:stretch>
            <a:fillRect/>
          </a:stretch>
        </p:blipFill>
        <p:spPr>
          <a:xfrm>
            <a:off x="1122875" y="2772750"/>
            <a:ext cx="3261530" cy="2285025"/>
          </a:xfrm>
          <a:prstGeom prst="rect">
            <a:avLst/>
          </a:prstGeom>
          <a:noFill/>
          <a:ln>
            <a:noFill/>
          </a:ln>
        </p:spPr>
      </p:pic>
      <p:sp>
        <p:nvSpPr>
          <p:cNvPr id="143" name="Shape 143"/>
          <p:cNvSpPr txBox="1"/>
          <p:nvPr/>
        </p:nvSpPr>
        <p:spPr>
          <a:xfrm>
            <a:off x="5161925" y="2336250"/>
            <a:ext cx="3839400" cy="471000"/>
          </a:xfrm>
          <a:prstGeom prst="rect">
            <a:avLst/>
          </a:prstGeom>
          <a:noFill/>
          <a:ln>
            <a:noFill/>
          </a:ln>
        </p:spPr>
        <p:txBody>
          <a:bodyPr anchorCtr="0" anchor="t" bIns="91425" lIns="91425" spcFirstLastPara="1" rIns="91425" wrap="square" tIns="91425">
            <a:noAutofit/>
          </a:bodyPr>
          <a:lstStyle/>
          <a:p>
            <a:pPr indent="0" lvl="0" marL="0" rtl="0">
              <a:lnSpc>
                <a:spcPct val="159142"/>
              </a:lnSpc>
              <a:spcBef>
                <a:spcPts val="500"/>
              </a:spcBef>
              <a:spcAft>
                <a:spcPts val="500"/>
              </a:spcAft>
              <a:buClr>
                <a:schemeClr val="dk1"/>
              </a:buClr>
              <a:buSzPts val="1100"/>
              <a:buFont typeface="Arial"/>
              <a:buNone/>
            </a:pPr>
            <a:r>
              <a:rPr lang="en" sz="1100">
                <a:solidFill>
                  <a:srgbClr val="222222"/>
                </a:solidFill>
                <a:latin typeface="Comfortaa"/>
                <a:ea typeface="Comfortaa"/>
                <a:cs typeface="Comfortaa"/>
                <a:sym typeface="Comfortaa"/>
              </a:rPr>
              <a:t>He is father of children Conor Jack McGregorJr.</a:t>
            </a:r>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1700550" y="36262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Fun fact:</a:t>
            </a:r>
            <a:endParaRPr/>
          </a:p>
        </p:txBody>
      </p:sp>
      <p:sp>
        <p:nvSpPr>
          <p:cNvPr id="149" name="Shape 149"/>
          <p:cNvSpPr txBox="1"/>
          <p:nvPr>
            <p:ph idx="1" type="body"/>
          </p:nvPr>
        </p:nvSpPr>
        <p:spPr>
          <a:xfrm>
            <a:off x="422575" y="1014200"/>
            <a:ext cx="4044900" cy="353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050">
                <a:solidFill>
                  <a:srgbClr val="222222"/>
                </a:solidFill>
                <a:latin typeface="Comfortaa"/>
                <a:ea typeface="Comfortaa"/>
                <a:cs typeface="Comfortaa"/>
                <a:sym typeface="Comfortaa"/>
              </a:rPr>
              <a:t>McGregor often trains at the Mjölnir gym in Reykjavik, alongside fellow UFC fighter Gunnar Nelson.</a:t>
            </a:r>
            <a:endParaRPr b="1" sz="1050">
              <a:solidFill>
                <a:srgbClr val="222222"/>
              </a:solidFill>
              <a:latin typeface="Comfortaa"/>
              <a:ea typeface="Comfortaa"/>
              <a:cs typeface="Comfortaa"/>
              <a:sym typeface="Comfortaa"/>
            </a:endParaRPr>
          </a:p>
          <a:p>
            <a:pPr indent="0" lvl="0" marL="0">
              <a:spcBef>
                <a:spcPts val="1600"/>
              </a:spcBef>
              <a:spcAft>
                <a:spcPts val="0"/>
              </a:spcAft>
              <a:buNone/>
            </a:pPr>
            <a:r>
              <a:rPr b="1" lang="en" sz="1050">
                <a:solidFill>
                  <a:srgbClr val="222222"/>
                </a:solidFill>
                <a:latin typeface="Comfortaa"/>
                <a:ea typeface="Comfortaa"/>
                <a:cs typeface="Comfortaa"/>
                <a:sym typeface="Comfortaa"/>
              </a:rPr>
              <a:t>He has stated that he does not adhere to any pre-fight rituals or superstitions because he believes them to be "a form of fear"</a:t>
            </a:r>
            <a:endParaRPr b="1" sz="1050">
              <a:solidFill>
                <a:srgbClr val="222222"/>
              </a:solidFill>
              <a:latin typeface="Comfortaa"/>
              <a:ea typeface="Comfortaa"/>
              <a:cs typeface="Comfortaa"/>
              <a:sym typeface="Comfortaa"/>
            </a:endParaRPr>
          </a:p>
          <a:p>
            <a:pPr indent="0" lvl="0" marL="0">
              <a:spcBef>
                <a:spcPts val="1600"/>
              </a:spcBef>
              <a:spcAft>
                <a:spcPts val="0"/>
              </a:spcAft>
              <a:buNone/>
            </a:pPr>
            <a:r>
              <a:rPr b="1" lang="en" sz="1050">
                <a:solidFill>
                  <a:srgbClr val="222222"/>
                </a:solidFill>
                <a:latin typeface="Comfortaa"/>
                <a:ea typeface="Comfortaa"/>
                <a:cs typeface="Comfortaa"/>
                <a:sym typeface="Comfortaa"/>
              </a:rPr>
              <a:t>On 20 September 2017, Congressman Markwayne Mullin said that McGregor would be addressing the United States Congress about legal protections for MMA fighters. McGregor is thought to be speaking on behalf of extending the Muhammad Ali Boxing Reform Act, which extends the rights of boxers, to MMA.</a:t>
            </a:r>
            <a:endParaRPr b="1" sz="1050">
              <a:solidFill>
                <a:srgbClr val="222222"/>
              </a:solidFill>
              <a:latin typeface="Comfortaa"/>
              <a:ea typeface="Comfortaa"/>
              <a:cs typeface="Comfortaa"/>
              <a:sym typeface="Comfortaa"/>
            </a:endParaRPr>
          </a:p>
          <a:p>
            <a:pPr indent="0" lvl="0" marL="0">
              <a:spcBef>
                <a:spcPts val="1600"/>
              </a:spcBef>
              <a:spcAft>
                <a:spcPts val="0"/>
              </a:spcAft>
              <a:buNone/>
            </a:pPr>
            <a:r>
              <a:rPr b="1" lang="en" sz="1050">
                <a:solidFill>
                  <a:srgbClr val="222222"/>
                </a:solidFill>
                <a:latin typeface="Comfortaa"/>
                <a:ea typeface="Comfortaa"/>
                <a:cs typeface="Comfortaa"/>
                <a:sym typeface="Comfortaa"/>
              </a:rPr>
              <a:t>McGregor has endorsement deals with Beats by Dre, Monster Energy, Reebok and </a:t>
            </a:r>
            <a:r>
              <a:rPr b="1" i="1" lang="en" sz="1050">
                <a:solidFill>
                  <a:srgbClr val="222222"/>
                </a:solidFill>
                <a:latin typeface="Comfortaa"/>
                <a:ea typeface="Comfortaa"/>
                <a:cs typeface="Comfortaa"/>
                <a:sym typeface="Comfortaa"/>
              </a:rPr>
              <a:t>Bud Light</a:t>
            </a:r>
            <a:r>
              <a:rPr b="1" lang="en" sz="1050">
                <a:solidFill>
                  <a:srgbClr val="222222"/>
                </a:solidFill>
                <a:latin typeface="Comfortaa"/>
                <a:ea typeface="Comfortaa"/>
                <a:cs typeface="Comfortaa"/>
                <a:sym typeface="Comfortaa"/>
              </a:rPr>
              <a:t> His endorsement deals round up to $7 million.In early 2018, McGregor signed a deal with Burger King</a:t>
            </a:r>
            <a:endParaRPr b="1" sz="1050">
              <a:solidFill>
                <a:srgbClr val="222222"/>
              </a:solidFill>
              <a:latin typeface="Comfortaa"/>
              <a:ea typeface="Comfortaa"/>
              <a:cs typeface="Comfortaa"/>
              <a:sym typeface="Comfortaa"/>
            </a:endParaRPr>
          </a:p>
          <a:p>
            <a:pPr indent="0" lvl="0" marL="0">
              <a:spcBef>
                <a:spcPts val="1600"/>
              </a:spcBef>
              <a:spcAft>
                <a:spcPts val="1600"/>
              </a:spcAft>
              <a:buNone/>
            </a:pPr>
            <a:r>
              <a:t/>
            </a:r>
            <a:endParaRPr sz="1050">
              <a:solidFill>
                <a:srgbClr val="222222"/>
              </a:solidFill>
              <a:latin typeface="Arial"/>
              <a:ea typeface="Arial"/>
              <a:cs typeface="Arial"/>
              <a:sym typeface="Arial"/>
            </a:endParaRPr>
          </a:p>
        </p:txBody>
      </p:sp>
      <p:pic>
        <p:nvPicPr>
          <p:cNvPr id="150" name="Shape 150"/>
          <p:cNvPicPr preferRelativeResize="0"/>
          <p:nvPr/>
        </p:nvPicPr>
        <p:blipFill>
          <a:blip r:embed="rId3">
            <a:alphaModFix/>
          </a:blip>
          <a:stretch>
            <a:fillRect/>
          </a:stretch>
        </p:blipFill>
        <p:spPr>
          <a:xfrm>
            <a:off x="4590000" y="507525"/>
            <a:ext cx="4044901" cy="397185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