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aveat"/>
      <p:regular r:id="rId22"/>
      <p:bold r:id="rId23"/>
    </p:embeddedFont>
    <p:embeddedFont>
      <p:font typeface="Playfair Display"/>
      <p:regular r:id="rId24"/>
      <p:bold r:id="rId25"/>
      <p:italic r:id="rId26"/>
      <p:boldItalic r:id="rId27"/>
    </p:embeddedFont>
    <p:embeddedFont>
      <p:font typeface="Montserrat"/>
      <p:regular r:id="rId28"/>
      <p:bold r:id="rId29"/>
      <p:italic r:id="rId30"/>
      <p:boldItalic r:id="rId31"/>
    </p:embeddedFont>
    <p:embeddedFont>
      <p:font typeface="Old Standard TT"/>
      <p:regular r:id="rId32"/>
      <p:bold r:id="rId33"/>
      <p:italic r:id="rId34"/>
    </p:embeddedFont>
    <p:embeddedFont>
      <p:font typeface="Oswald"/>
      <p:regular r:id="rId35"/>
      <p:bold r:id="rId36"/>
    </p:embeddedFont>
    <p:embeddedFont>
      <p:font typeface="Comforta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Milena Tasić"/>
  <p:cmAuthor clrIdx="1" id="1" initials="" lastIdx="2" name="Tamara Rušević"/>
  <p:cmAuthor clrIdx="2" id="2" initials="" lastIdx="2" name="Emilija Mić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regular.fntdata"/><Relationship Id="rId21" Type="http://schemas.openxmlformats.org/officeDocument/2006/relationships/slide" Target="slides/slide16.xml"/><Relationship Id="rId24" Type="http://schemas.openxmlformats.org/officeDocument/2006/relationships/font" Target="fonts/PlayfairDisplay-regular.fntdata"/><Relationship Id="rId23"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Montserrat-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OldStandardTT-bold.fntdata"/><Relationship Id="rId10" Type="http://schemas.openxmlformats.org/officeDocument/2006/relationships/slide" Target="slides/slide5.xml"/><Relationship Id="rId32" Type="http://schemas.openxmlformats.org/officeDocument/2006/relationships/font" Target="fonts/OldStandardTT-regular.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OldStandardTT-italic.fntdata"/><Relationship Id="rId15" Type="http://schemas.openxmlformats.org/officeDocument/2006/relationships/slide" Target="slides/slide10.xml"/><Relationship Id="rId37" Type="http://schemas.openxmlformats.org/officeDocument/2006/relationships/font" Target="fonts/Comfortaa-regular.fntdata"/><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omfortaa-bold.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29T18:48:51.871">
    <p:pos x="6000" y="0"/>
    <p:text>Jel bolje ovako?</p:text>
  </p:cm>
  <p:cm authorId="1" idx="1" dt="2018-04-29T17:27:53.565">
    <p:pos x="6000" y="100"/>
    <p:text>Jeste</p:text>
  </p:cm>
  <p:cm authorId="1" idx="2" dt="2018-04-29T17:41:15.130">
    <p:pos x="6000" y="200"/>
    <p:text>Profesorka,ko radi završnu stranu?</p:text>
  </p:cm>
  <p:cm authorId="0" idx="2" dt="2018-04-29T18:39:30.808">
    <p:pos x="6000" y="300"/>
    <p:text>Emilija</p:text>
  </p:cm>
  <p:cm authorId="2" idx="1" dt="2018-04-29T18:41:04.728">
    <p:pos x="6000" y="400"/>
    <p:text>a sta bi trebalo da pise za njoj</p:text>
  </p:cm>
  <p:cm authorId="2" idx="2" dt="2018-04-29T18:41:22.390">
    <p:pos x="6000" y="500"/>
    <p:text>na*</p:text>
  </p:cm>
  <p:cm authorId="0" idx="3" dt="2018-04-29T18:48:51.871">
    <p:pos x="6000" y="600"/>
    <p:text>Dobro je ovako kako je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algn="ctr">
              <a:spcBef>
                <a:spcPts val="0"/>
              </a:spcBef>
              <a:spcAft>
                <a:spcPts val="0"/>
              </a:spcAft>
              <a:buSzPts val="1100"/>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Shape 1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Shape 17"/>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Shape 42"/>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9.jpg"/><Relationship Id="rId5" Type="http://schemas.openxmlformats.org/officeDocument/2006/relationships/image" Target="../media/image13.jpg"/><Relationship Id="rId6" Type="http://schemas.openxmlformats.org/officeDocument/2006/relationships/image" Target="../media/image21.jpg"/><Relationship Id="rId7"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7.jpg"/><Relationship Id="rId9"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11.png"/><Relationship Id="rId7" Type="http://schemas.openxmlformats.org/officeDocument/2006/relationships/image" Target="../media/image15.jpg"/><Relationship Id="rId8"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9.jpg"/><Relationship Id="rId7"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36150" y="139575"/>
            <a:ext cx="8118600" cy="1522800"/>
          </a:xfrm>
          <a:prstGeom prst="rect">
            <a:avLst/>
          </a:prstGeom>
        </p:spPr>
        <p:txBody>
          <a:bodyPr anchorCtr="0" anchor="b" bIns="91425" lIns="91425" spcFirstLastPara="1" rIns="91425" wrap="square" tIns="91425">
            <a:noAutofit/>
          </a:bodyPr>
          <a:lstStyle/>
          <a:p>
            <a:pPr indent="-495300" lvl="0" marL="457200">
              <a:spcBef>
                <a:spcPts val="0"/>
              </a:spcBef>
              <a:spcAft>
                <a:spcPts val="0"/>
              </a:spcAft>
              <a:buSzPts val="4200"/>
              <a:buChar char="★"/>
            </a:pPr>
            <a:r>
              <a:rPr lang="en"/>
              <a:t>Topic: </a:t>
            </a:r>
            <a:r>
              <a:rPr b="1" lang="en" u="sng"/>
              <a:t>Body and Mind</a:t>
            </a:r>
            <a:r>
              <a:rPr b="1" lang="en"/>
              <a:t>; </a:t>
            </a:r>
            <a:r>
              <a:rPr b="1" i="1" lang="en"/>
              <a:t>physicist Stephen Hawking</a:t>
            </a:r>
            <a:r>
              <a:rPr lang="en"/>
              <a:t> </a:t>
            </a:r>
            <a:endParaRPr/>
          </a:p>
        </p:txBody>
      </p:sp>
      <p:sp>
        <p:nvSpPr>
          <p:cNvPr id="60" name="Shape 60"/>
          <p:cNvSpPr txBox="1"/>
          <p:nvPr>
            <p:ph idx="1" type="subTitle"/>
          </p:nvPr>
        </p:nvSpPr>
        <p:spPr>
          <a:xfrm>
            <a:off x="253750" y="2569475"/>
            <a:ext cx="2971200" cy="787500"/>
          </a:xfrm>
          <a:prstGeom prst="rect">
            <a:avLst/>
          </a:prstGeom>
        </p:spPr>
        <p:txBody>
          <a:bodyPr anchorCtr="0" anchor="t" bIns="91425" lIns="91425" spcFirstLastPara="1" rIns="91425" wrap="square" tIns="91425">
            <a:noAutofit/>
          </a:bodyPr>
          <a:lstStyle/>
          <a:p>
            <a:pPr indent="-381000" lvl="0" marL="457200">
              <a:spcBef>
                <a:spcPts val="0"/>
              </a:spcBef>
              <a:spcAft>
                <a:spcPts val="0"/>
              </a:spcAft>
              <a:buSzPts val="2400"/>
              <a:buChar char="★"/>
            </a:pPr>
            <a:r>
              <a:rPr lang="en"/>
              <a:t>Subject:</a:t>
            </a:r>
            <a:r>
              <a:rPr i="1" lang="en" u="sng"/>
              <a:t>English                                   </a:t>
            </a:r>
            <a:endParaRPr i="1" u="sng"/>
          </a:p>
        </p:txBody>
      </p:sp>
      <p:sp>
        <p:nvSpPr>
          <p:cNvPr id="61" name="Shape 61"/>
          <p:cNvSpPr txBox="1"/>
          <p:nvPr/>
        </p:nvSpPr>
        <p:spPr>
          <a:xfrm>
            <a:off x="253750" y="3133950"/>
            <a:ext cx="5555400" cy="1730100"/>
          </a:xfrm>
          <a:prstGeom prst="rect">
            <a:avLst/>
          </a:prstGeom>
          <a:noFill/>
          <a:ln>
            <a:noFill/>
          </a:ln>
        </p:spPr>
        <p:txBody>
          <a:bodyPr anchorCtr="0" anchor="ctr" bIns="91425" lIns="91425" spcFirstLastPara="1" rIns="91425" wrap="square" tIns="91425">
            <a:noAutofit/>
          </a:bodyPr>
          <a:lstStyle/>
          <a:p>
            <a:pPr indent="-381000" lvl="0" marL="457200" rtl="0">
              <a:spcBef>
                <a:spcPts val="0"/>
              </a:spcBef>
              <a:spcAft>
                <a:spcPts val="0"/>
              </a:spcAft>
              <a:buClr>
                <a:schemeClr val="lt1"/>
              </a:buClr>
              <a:buSzPts val="2400"/>
              <a:buFont typeface="Old Standard TT"/>
              <a:buChar char="★"/>
            </a:pPr>
            <a:r>
              <a:rPr lang="en" sz="2400">
                <a:solidFill>
                  <a:schemeClr val="lt1"/>
                </a:solidFill>
                <a:latin typeface="Old Standard TT"/>
                <a:ea typeface="Old Standard TT"/>
                <a:cs typeface="Old Standard TT"/>
                <a:sym typeface="Old Standard TT"/>
              </a:rPr>
              <a:t>Teacher: Milena Tasić</a:t>
            </a:r>
            <a:endParaRPr sz="2400">
              <a:solidFill>
                <a:schemeClr val="lt1"/>
              </a:solidFill>
              <a:latin typeface="Old Standard TT"/>
              <a:ea typeface="Old Standard TT"/>
              <a:cs typeface="Old Standard TT"/>
              <a:sym typeface="Old Standard TT"/>
            </a:endParaRPr>
          </a:p>
        </p:txBody>
      </p:sp>
      <p:sp>
        <p:nvSpPr>
          <p:cNvPr id="62" name="Shape 62"/>
          <p:cNvSpPr txBox="1"/>
          <p:nvPr/>
        </p:nvSpPr>
        <p:spPr>
          <a:xfrm>
            <a:off x="5738525" y="1612200"/>
            <a:ext cx="2389800" cy="1919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400">
                <a:solidFill>
                  <a:srgbClr val="333333"/>
                </a:solidFill>
                <a:highlight>
                  <a:srgbClr val="FFFFFF"/>
                </a:highlight>
                <a:latin typeface="Old Standard TT"/>
                <a:ea typeface="Old Standard TT"/>
                <a:cs typeface="Old Standard TT"/>
                <a:sym typeface="Old Standard TT"/>
              </a:rPr>
              <a:t>Authors: </a:t>
            </a:r>
            <a:br>
              <a:rPr lang="en" sz="2400">
                <a:solidFill>
                  <a:srgbClr val="333333"/>
                </a:solidFill>
                <a:highlight>
                  <a:srgbClr val="FFFFFF"/>
                </a:highlight>
                <a:latin typeface="Old Standard TT"/>
                <a:ea typeface="Old Standard TT"/>
                <a:cs typeface="Old Standard TT"/>
                <a:sym typeface="Old Standard TT"/>
              </a:rPr>
            </a:br>
            <a:r>
              <a:rPr lang="en" sz="2400">
                <a:solidFill>
                  <a:srgbClr val="333333"/>
                </a:solidFill>
                <a:highlight>
                  <a:srgbClr val="FFFFFF"/>
                </a:highlight>
                <a:latin typeface="Old Standard TT"/>
                <a:ea typeface="Old Standard TT"/>
                <a:cs typeface="Old Standard TT"/>
                <a:sym typeface="Old Standard TT"/>
              </a:rPr>
              <a:t>               </a:t>
            </a:r>
            <a:endParaRPr sz="2400">
              <a:latin typeface="Old Standard TT"/>
              <a:ea typeface="Old Standard TT"/>
              <a:cs typeface="Old Standard TT"/>
              <a:sym typeface="Old Standard TT"/>
            </a:endParaRPr>
          </a:p>
        </p:txBody>
      </p:sp>
      <p:sp>
        <p:nvSpPr>
          <p:cNvPr id="63" name="Shape 63"/>
          <p:cNvSpPr txBox="1"/>
          <p:nvPr/>
        </p:nvSpPr>
        <p:spPr>
          <a:xfrm>
            <a:off x="7273875" y="2233500"/>
            <a:ext cx="1812600" cy="21921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Tamara Rušević </a:t>
            </a:r>
            <a:endParaRPr>
              <a:solidFill>
                <a:schemeClr val="lt1"/>
              </a:solidFill>
              <a:latin typeface="Montserrat"/>
              <a:ea typeface="Montserrat"/>
              <a:cs typeface="Montserrat"/>
              <a:sym typeface="Montserrat"/>
            </a:endParaRPr>
          </a:p>
          <a:p>
            <a:pPr indent="-317500" lvl="0" marL="457200"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Natalija Rosić</a:t>
            </a:r>
            <a:endParaRPr>
              <a:solidFill>
                <a:schemeClr val="lt1"/>
              </a:solidFill>
              <a:latin typeface="Montserrat"/>
              <a:ea typeface="Montserrat"/>
              <a:cs typeface="Montserrat"/>
              <a:sym typeface="Montserrat"/>
            </a:endParaRPr>
          </a:p>
          <a:p>
            <a:pPr indent="-317500" lvl="0" marL="457200"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Jovana Stanojević</a:t>
            </a:r>
            <a:endParaRPr>
              <a:solidFill>
                <a:schemeClr val="lt1"/>
              </a:solidFill>
              <a:latin typeface="Montserrat"/>
              <a:ea typeface="Montserrat"/>
              <a:cs typeface="Montserrat"/>
              <a:sym typeface="Montserrat"/>
            </a:endParaRPr>
          </a:p>
          <a:p>
            <a:pPr indent="-317500" lvl="0" marL="457200" rtl="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Valentina Vukelić</a:t>
            </a:r>
            <a:endParaRPr>
              <a:solidFill>
                <a:schemeClr val="lt1"/>
              </a:solidFill>
              <a:latin typeface="Montserrat"/>
              <a:ea typeface="Montserrat"/>
              <a:cs typeface="Montserrat"/>
              <a:sym typeface="Montserrat"/>
            </a:endParaRPr>
          </a:p>
          <a:p>
            <a:pPr indent="-317500" lvl="0" marL="457200">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Emilija Mićić </a:t>
            </a:r>
            <a:endParaRPr>
              <a:solidFill>
                <a:schemeClr val="l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000"/>
                                        <p:tgtEl>
                                          <p:spTgt spid="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 calcmode="lin" valueType="num">
                                      <p:cBhvr additive="base">
                                        <p:cTn dur="1000"/>
                                        <p:tgtEl>
                                          <p:spTgt spid="6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 calcmode="lin" valueType="num">
                                      <p:cBhvr additive="base">
                                        <p:cTn dur="1000"/>
                                        <p:tgtEl>
                                          <p:spTgt spid="6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 calcmode="lin" valueType="num">
                                      <p:cBhvr additive="base">
                                        <p:cTn dur="1000"/>
                                        <p:tgtEl>
                                          <p:spTgt spid="6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 calcmode="lin" valueType="num">
                                      <p:cBhvr additive="base">
                                        <p:cTn dur="1000"/>
                                        <p:tgtEl>
                                          <p:spTgt spid="6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
                                            <p:txEl>
                                              <p:pRg end="4" st="4"/>
                                            </p:txEl>
                                          </p:spTgt>
                                        </p:tgtEl>
                                        <p:attrNameLst>
                                          <p:attrName>style.visibility</p:attrName>
                                        </p:attrNameLst>
                                      </p:cBhvr>
                                      <p:to>
                                        <p:strVal val="visible"/>
                                      </p:to>
                                    </p:set>
                                    <p:anim calcmode="lin" valueType="num">
                                      <p:cBhvr additive="base">
                                        <p:cTn dur="1000"/>
                                        <p:tgtEl>
                                          <p:spTgt spid="6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idx="1" type="body"/>
          </p:nvPr>
        </p:nvSpPr>
        <p:spPr>
          <a:xfrm>
            <a:off x="0" y="255063"/>
            <a:ext cx="9076200" cy="4906200"/>
          </a:xfrm>
          <a:prstGeom prst="rect">
            <a:avLst/>
          </a:prstGeom>
        </p:spPr>
        <p:txBody>
          <a:bodyPr anchorCtr="0" anchor="t" bIns="91425" lIns="91425" spcFirstLastPara="1" rIns="91425" wrap="square" tIns="91425">
            <a:noAutofit/>
          </a:bodyPr>
          <a:lstStyle/>
          <a:p>
            <a:pPr indent="0" lvl="0" marL="0" rtl="0">
              <a:lnSpc>
                <a:spcPct val="160000"/>
              </a:lnSpc>
              <a:spcBef>
                <a:spcPts val="400"/>
              </a:spcBef>
              <a:spcAft>
                <a:spcPts val="0"/>
              </a:spcAft>
              <a:buNone/>
            </a:pPr>
            <a:r>
              <a:rPr b="1" lang="en" sz="3000">
                <a:highlight>
                  <a:schemeClr val="dk2"/>
                </a:highlight>
                <a:latin typeface="Arial"/>
                <a:ea typeface="Arial"/>
                <a:cs typeface="Arial"/>
                <a:sym typeface="Arial"/>
              </a:rPr>
              <a:t>Children's fiction</a:t>
            </a:r>
            <a:endParaRPr b="1" sz="3000">
              <a:highlight>
                <a:schemeClr val="dk2"/>
              </a:highlight>
              <a:latin typeface="Arial"/>
              <a:ea typeface="Arial"/>
              <a:cs typeface="Arial"/>
              <a:sym typeface="Arial"/>
            </a:endParaRPr>
          </a:p>
          <a:p>
            <a:pPr indent="0" lvl="0" marL="0" rtl="0">
              <a:spcBef>
                <a:spcPts val="600"/>
              </a:spcBef>
              <a:spcAft>
                <a:spcPts val="0"/>
              </a:spcAft>
              <a:buNone/>
            </a:pPr>
            <a:r>
              <a:rPr b="1" lang="en">
                <a:highlight>
                  <a:schemeClr val="dk2"/>
                </a:highlight>
                <a:latin typeface="Arial"/>
                <a:ea typeface="Arial"/>
                <a:cs typeface="Arial"/>
                <a:sym typeface="Arial"/>
              </a:rPr>
              <a:t>Co-written with his daughter Lucy.</a:t>
            </a:r>
            <a:endParaRPr b="1">
              <a:highlight>
                <a:schemeClr val="dk2"/>
              </a:highlight>
              <a:latin typeface="Arial"/>
              <a:ea typeface="Arial"/>
              <a:cs typeface="Arial"/>
              <a:sym typeface="Arial"/>
            </a:endParaRPr>
          </a:p>
          <a:p>
            <a:pPr indent="-342900" lvl="0" marL="457200" rtl="0">
              <a:spcBef>
                <a:spcPts val="600"/>
              </a:spcBef>
              <a:spcAft>
                <a:spcPts val="0"/>
              </a:spcAft>
              <a:buSzPts val="1800"/>
              <a:buFont typeface="Arial"/>
              <a:buAutoNum type="arabicPeriod"/>
            </a:pPr>
            <a:r>
              <a:rPr b="1" lang="en">
                <a:highlight>
                  <a:schemeClr val="dk2"/>
                </a:highlight>
                <a:latin typeface="Arial"/>
                <a:ea typeface="Arial"/>
                <a:cs typeface="Arial"/>
                <a:sym typeface="Arial"/>
              </a:rPr>
              <a:t>George's Secret Key to the Universe (2007)</a:t>
            </a:r>
            <a:endParaRPr b="1" baseline="30000">
              <a:highlight>
                <a:schemeClr val="dk2"/>
              </a:highlight>
              <a:latin typeface="Arial"/>
              <a:ea typeface="Arial"/>
              <a:cs typeface="Arial"/>
              <a:sym typeface="Arial"/>
            </a:endParaRPr>
          </a:p>
          <a:p>
            <a:pPr indent="-342900" lvl="0" marL="457200" rtl="0">
              <a:spcBef>
                <a:spcPts val="0"/>
              </a:spcBef>
              <a:spcAft>
                <a:spcPts val="0"/>
              </a:spcAft>
              <a:buSzPts val="1800"/>
              <a:buFont typeface="Arial"/>
              <a:buAutoNum type="arabicPeriod"/>
            </a:pPr>
            <a:r>
              <a:rPr b="1" lang="en">
                <a:highlight>
                  <a:schemeClr val="dk2"/>
                </a:highlight>
                <a:latin typeface="Arial"/>
                <a:ea typeface="Arial"/>
                <a:cs typeface="Arial"/>
                <a:sym typeface="Arial"/>
              </a:rPr>
              <a:t>George's Cosmic Treasure Hunt (2009)</a:t>
            </a:r>
            <a:endParaRPr b="1">
              <a:highlight>
                <a:schemeClr val="dk2"/>
              </a:highlight>
              <a:latin typeface="Arial"/>
              <a:ea typeface="Arial"/>
              <a:cs typeface="Arial"/>
              <a:sym typeface="Arial"/>
            </a:endParaRPr>
          </a:p>
          <a:p>
            <a:pPr indent="-342900" lvl="0" marL="457200" rtl="0">
              <a:spcBef>
                <a:spcPts val="0"/>
              </a:spcBef>
              <a:spcAft>
                <a:spcPts val="0"/>
              </a:spcAft>
              <a:buSzPts val="1800"/>
              <a:buFont typeface="Arial"/>
              <a:buAutoNum type="arabicPeriod"/>
            </a:pPr>
            <a:r>
              <a:rPr b="1" lang="en">
                <a:highlight>
                  <a:schemeClr val="dk2"/>
                </a:highlight>
                <a:latin typeface="Arial"/>
                <a:ea typeface="Arial"/>
                <a:cs typeface="Arial"/>
                <a:sym typeface="Arial"/>
              </a:rPr>
              <a:t>George and the Big Bang (2011)</a:t>
            </a:r>
            <a:endParaRPr b="1" baseline="30000">
              <a:highlight>
                <a:schemeClr val="dk2"/>
              </a:highlight>
              <a:latin typeface="Arial"/>
              <a:ea typeface="Arial"/>
              <a:cs typeface="Arial"/>
              <a:sym typeface="Arial"/>
            </a:endParaRPr>
          </a:p>
          <a:p>
            <a:pPr indent="-342900" lvl="0" marL="457200" rtl="0">
              <a:spcBef>
                <a:spcPts val="0"/>
              </a:spcBef>
              <a:spcAft>
                <a:spcPts val="0"/>
              </a:spcAft>
              <a:buSzPts val="1800"/>
              <a:buFont typeface="Arial"/>
              <a:buAutoNum type="arabicPeriod"/>
            </a:pPr>
            <a:r>
              <a:rPr b="1" lang="en">
                <a:highlight>
                  <a:schemeClr val="dk2"/>
                </a:highlight>
                <a:latin typeface="Arial"/>
                <a:ea typeface="Arial"/>
                <a:cs typeface="Arial"/>
                <a:sym typeface="Arial"/>
              </a:rPr>
              <a:t>George and the Unbreakable Code (2014)</a:t>
            </a:r>
            <a:endParaRPr b="1">
              <a:highlight>
                <a:schemeClr val="dk2"/>
              </a:highlight>
              <a:latin typeface="Arial"/>
              <a:ea typeface="Arial"/>
              <a:cs typeface="Arial"/>
              <a:sym typeface="Arial"/>
            </a:endParaRPr>
          </a:p>
          <a:p>
            <a:pPr indent="-342900" lvl="0" marL="457200" rtl="0">
              <a:spcBef>
                <a:spcPts val="0"/>
              </a:spcBef>
              <a:spcAft>
                <a:spcPts val="0"/>
              </a:spcAft>
              <a:buSzPts val="1800"/>
              <a:buFont typeface="Arial"/>
              <a:buAutoNum type="arabicPeriod"/>
            </a:pPr>
            <a:r>
              <a:rPr b="1" lang="en">
                <a:highlight>
                  <a:schemeClr val="dk2"/>
                </a:highlight>
                <a:latin typeface="Arial"/>
                <a:ea typeface="Arial"/>
                <a:cs typeface="Arial"/>
                <a:sym typeface="Arial"/>
              </a:rPr>
              <a:t>George and the Blue Moon (2016)</a:t>
            </a:r>
            <a:endParaRPr b="1">
              <a:highlight>
                <a:schemeClr val="dk2"/>
              </a:highlight>
              <a:latin typeface="Arial"/>
              <a:ea typeface="Arial"/>
              <a:cs typeface="Arial"/>
              <a:sym typeface="Arial"/>
            </a:endParaRPr>
          </a:p>
          <a:p>
            <a:pPr indent="0" lvl="0" marL="0" rtl="0">
              <a:lnSpc>
                <a:spcPct val="160000"/>
              </a:lnSpc>
              <a:spcBef>
                <a:spcPts val="400"/>
              </a:spcBef>
              <a:spcAft>
                <a:spcPts val="0"/>
              </a:spcAft>
              <a:buNone/>
            </a:pPr>
            <a:r>
              <a:t/>
            </a:r>
            <a:endParaRPr b="1">
              <a:solidFill>
                <a:schemeClr val="dk2"/>
              </a:solidFill>
              <a:highlight>
                <a:schemeClr val="dk1"/>
              </a:highlight>
              <a:latin typeface="Arial"/>
              <a:ea typeface="Arial"/>
              <a:cs typeface="Arial"/>
              <a:sym typeface="Arial"/>
            </a:endParaRPr>
          </a:p>
          <a:p>
            <a:pPr indent="0" lvl="0" marL="0" rtl="0">
              <a:spcBef>
                <a:spcPts val="0"/>
              </a:spcBef>
              <a:spcAft>
                <a:spcPts val="1600"/>
              </a:spcAft>
              <a:buNone/>
            </a:pPr>
            <a:r>
              <a:t/>
            </a:r>
            <a:endParaRPr>
              <a:highlight>
                <a:schemeClr val="dk2"/>
              </a:highlight>
            </a:endParaRPr>
          </a:p>
        </p:txBody>
      </p:sp>
      <p:pic>
        <p:nvPicPr>
          <p:cNvPr descr="GeorgeSecretKey.jpg" id="130" name="Shape 130"/>
          <p:cNvPicPr preferRelativeResize="0"/>
          <p:nvPr/>
        </p:nvPicPr>
        <p:blipFill>
          <a:blip r:embed="rId3">
            <a:alphaModFix/>
          </a:blip>
          <a:stretch>
            <a:fillRect/>
          </a:stretch>
        </p:blipFill>
        <p:spPr>
          <a:xfrm>
            <a:off x="5713600" y="322250"/>
            <a:ext cx="1264175" cy="1264175"/>
          </a:xfrm>
          <a:prstGeom prst="rect">
            <a:avLst/>
          </a:prstGeom>
          <a:noFill/>
          <a:ln>
            <a:noFill/>
          </a:ln>
        </p:spPr>
      </p:pic>
      <p:pic>
        <p:nvPicPr>
          <p:cNvPr descr="Резултат слика за George's Cosmic Treasure Hunt" id="131" name="Shape 131"/>
          <p:cNvPicPr preferRelativeResize="0"/>
          <p:nvPr/>
        </p:nvPicPr>
        <p:blipFill>
          <a:blip r:embed="rId4">
            <a:alphaModFix/>
          </a:blip>
          <a:stretch>
            <a:fillRect/>
          </a:stretch>
        </p:blipFill>
        <p:spPr>
          <a:xfrm>
            <a:off x="7052175" y="2076075"/>
            <a:ext cx="1264175" cy="1264175"/>
          </a:xfrm>
          <a:prstGeom prst="rect">
            <a:avLst/>
          </a:prstGeom>
          <a:noFill/>
          <a:ln>
            <a:noFill/>
          </a:ln>
        </p:spPr>
      </p:pic>
      <p:pic>
        <p:nvPicPr>
          <p:cNvPr descr="Резултат слика за George and the Big Bang" id="132" name="Shape 132"/>
          <p:cNvPicPr preferRelativeResize="0"/>
          <p:nvPr/>
        </p:nvPicPr>
        <p:blipFill>
          <a:blip r:embed="rId5">
            <a:alphaModFix/>
          </a:blip>
          <a:stretch>
            <a:fillRect/>
          </a:stretch>
        </p:blipFill>
        <p:spPr>
          <a:xfrm>
            <a:off x="4969950" y="3340250"/>
            <a:ext cx="1028700" cy="1572000"/>
          </a:xfrm>
          <a:prstGeom prst="rect">
            <a:avLst/>
          </a:prstGeom>
          <a:noFill/>
          <a:ln>
            <a:noFill/>
          </a:ln>
        </p:spPr>
      </p:pic>
      <p:pic>
        <p:nvPicPr>
          <p:cNvPr descr="Резултат слика за George and the Unbreakable Code" id="133" name="Shape 133"/>
          <p:cNvPicPr preferRelativeResize="0"/>
          <p:nvPr/>
        </p:nvPicPr>
        <p:blipFill>
          <a:blip r:embed="rId6">
            <a:alphaModFix/>
          </a:blip>
          <a:stretch>
            <a:fillRect/>
          </a:stretch>
        </p:blipFill>
        <p:spPr>
          <a:xfrm>
            <a:off x="2714225" y="3340250"/>
            <a:ext cx="1028700" cy="1572000"/>
          </a:xfrm>
          <a:prstGeom prst="rect">
            <a:avLst/>
          </a:prstGeom>
          <a:noFill/>
          <a:ln>
            <a:noFill/>
          </a:ln>
        </p:spPr>
      </p:pic>
      <p:pic>
        <p:nvPicPr>
          <p:cNvPr descr="Сродна слика" id="134" name="Shape 134"/>
          <p:cNvPicPr preferRelativeResize="0"/>
          <p:nvPr/>
        </p:nvPicPr>
        <p:blipFill>
          <a:blip r:embed="rId7">
            <a:alphaModFix/>
          </a:blip>
          <a:stretch>
            <a:fillRect/>
          </a:stretch>
        </p:blipFill>
        <p:spPr>
          <a:xfrm>
            <a:off x="594850" y="3265874"/>
            <a:ext cx="1028700" cy="157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0124D"/>
        </a:solidFill>
      </p:bgPr>
    </p:bg>
    <p:spTree>
      <p:nvGrpSpPr>
        <p:cNvPr id="156" name="Shape 156"/>
        <p:cNvGrpSpPr/>
        <p:nvPr/>
      </p:nvGrpSpPr>
      <p:grpSpPr>
        <a:xfrm>
          <a:off x="0" y="0"/>
          <a:ext cx="0" cy="0"/>
          <a:chOff x="0" y="0"/>
          <a:chExt cx="0" cy="0"/>
        </a:xfrm>
      </p:grpSpPr>
      <p:sp>
        <p:nvSpPr>
          <p:cNvPr id="157" name="Shape 157"/>
          <p:cNvSpPr txBox="1"/>
          <p:nvPr>
            <p:ph type="title"/>
          </p:nvPr>
        </p:nvSpPr>
        <p:spPr>
          <a:xfrm>
            <a:off x="0" y="-99900"/>
            <a:ext cx="2394300" cy="797100"/>
          </a:xfrm>
          <a:prstGeom prst="rect">
            <a:avLst/>
          </a:prstGeom>
          <a:noFill/>
        </p:spPr>
        <p:txBody>
          <a:bodyPr anchorCtr="0" anchor="t" bIns="91425" lIns="91425" spcFirstLastPara="1" rIns="91425" wrap="square" tIns="91425">
            <a:noAutofit/>
          </a:bodyPr>
          <a:lstStyle/>
          <a:p>
            <a:pPr indent="0" lvl="0" marL="0">
              <a:spcBef>
                <a:spcPts val="0"/>
              </a:spcBef>
              <a:spcAft>
                <a:spcPts val="0"/>
              </a:spcAft>
              <a:buNone/>
            </a:pPr>
            <a:r>
              <a:rPr i="1" lang="en" sz="4800">
                <a:solidFill>
                  <a:srgbClr val="FFFFFF"/>
                </a:solidFill>
                <a:latin typeface="Oswald"/>
                <a:ea typeface="Oswald"/>
                <a:cs typeface="Oswald"/>
                <a:sym typeface="Oswald"/>
              </a:rPr>
              <a:t> </a:t>
            </a:r>
            <a:r>
              <a:rPr b="1" i="1" lang="en" sz="4800">
                <a:solidFill>
                  <a:srgbClr val="FFFFFF"/>
                </a:solidFill>
                <a:latin typeface="Oswald"/>
                <a:ea typeface="Oswald"/>
                <a:cs typeface="Oswald"/>
                <a:sym typeface="Oswald"/>
              </a:rPr>
              <a:t>Death</a:t>
            </a:r>
            <a:endParaRPr b="1" i="1" sz="4800">
              <a:solidFill>
                <a:srgbClr val="FFFFFF"/>
              </a:solidFill>
              <a:latin typeface="Oswald"/>
              <a:ea typeface="Oswald"/>
              <a:cs typeface="Oswald"/>
              <a:sym typeface="Oswald"/>
            </a:endParaRPr>
          </a:p>
        </p:txBody>
      </p:sp>
      <p:sp>
        <p:nvSpPr>
          <p:cNvPr id="158" name="Shape 158"/>
          <p:cNvSpPr txBox="1"/>
          <p:nvPr>
            <p:ph idx="1" type="body"/>
          </p:nvPr>
        </p:nvSpPr>
        <p:spPr>
          <a:xfrm>
            <a:off x="0" y="572375"/>
            <a:ext cx="9011100" cy="442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D9D2E9"/>
                </a:solidFill>
                <a:latin typeface="Comfortaa"/>
                <a:ea typeface="Comfortaa"/>
                <a:cs typeface="Comfortaa"/>
                <a:sym typeface="Comfortaa"/>
              </a:rPr>
              <a:t>Hawking died in his home in Cambridge, England, early in the morning of 14 March 2018, at the age of 76.</a:t>
            </a:r>
            <a:r>
              <a:rPr baseline="30000" lang="en">
                <a:solidFill>
                  <a:srgbClr val="D9D2E9"/>
                </a:solidFill>
                <a:latin typeface="Comfortaa"/>
                <a:ea typeface="Comfortaa"/>
                <a:cs typeface="Comfortaa"/>
                <a:sym typeface="Comfortaa"/>
              </a:rPr>
              <a:t> </a:t>
            </a:r>
            <a:r>
              <a:rPr lang="en">
                <a:solidFill>
                  <a:srgbClr val="D9D2E9"/>
                </a:solidFill>
                <a:latin typeface="Comfortaa"/>
                <a:ea typeface="Comfortaa"/>
                <a:cs typeface="Comfortaa"/>
                <a:sym typeface="Comfortaa"/>
              </a:rPr>
              <a:t>His family stated that he "died peacefully".</a:t>
            </a:r>
            <a:endParaRPr>
              <a:solidFill>
                <a:srgbClr val="D9D2E9"/>
              </a:solidFill>
              <a:highlight>
                <a:srgbClr val="FFFFFF"/>
              </a:highlight>
              <a:latin typeface="Comfortaa"/>
              <a:ea typeface="Comfortaa"/>
              <a:cs typeface="Comfortaa"/>
              <a:sym typeface="Comfortaa"/>
            </a:endParaRPr>
          </a:p>
          <a:p>
            <a:pPr indent="0" lvl="0" marL="0" rtl="0">
              <a:spcBef>
                <a:spcPts val="1600"/>
              </a:spcBef>
              <a:spcAft>
                <a:spcPts val="0"/>
              </a:spcAft>
              <a:buNone/>
            </a:pPr>
            <a:r>
              <a:rPr lang="en">
                <a:solidFill>
                  <a:srgbClr val="D9D2E9"/>
                </a:solidFill>
                <a:latin typeface="Comfortaa"/>
                <a:ea typeface="Comfortaa"/>
                <a:cs typeface="Comfortaa"/>
                <a:sym typeface="Comfortaa"/>
              </a:rPr>
              <a:t>The Gonville and Caius College flag flew at half-mast and a book of condolences was signed by students and visitors.</a:t>
            </a:r>
            <a:endParaRPr>
              <a:solidFill>
                <a:srgbClr val="D9D2E9"/>
              </a:solidFill>
              <a:highlight>
                <a:srgbClr val="FFFFFF"/>
              </a:highlight>
              <a:latin typeface="Comfortaa"/>
              <a:ea typeface="Comfortaa"/>
              <a:cs typeface="Comfortaa"/>
              <a:sym typeface="Comfortaa"/>
            </a:endParaRPr>
          </a:p>
          <a:p>
            <a:pPr indent="0" lvl="0" marL="0" rtl="0">
              <a:spcBef>
                <a:spcPts val="1600"/>
              </a:spcBef>
              <a:spcAft>
                <a:spcPts val="0"/>
              </a:spcAft>
              <a:buNone/>
            </a:pPr>
            <a:r>
              <a:rPr lang="en">
                <a:solidFill>
                  <a:srgbClr val="D9D2E9"/>
                </a:solidFill>
                <a:latin typeface="Comfortaa"/>
                <a:ea typeface="Comfortaa"/>
                <a:cs typeface="Comfortaa"/>
                <a:sym typeface="Comfortaa"/>
              </a:rPr>
              <a:t>His final words to the world appear posthumously, in April 2018, in the form of a Smithsonian TV Channel documentary entitled, Leaving Earth: Or How to Colonize a Planet.</a:t>
            </a:r>
            <a:endParaRPr>
              <a:solidFill>
                <a:srgbClr val="D9D2E9"/>
              </a:solidFill>
              <a:latin typeface="Comfortaa"/>
              <a:ea typeface="Comfortaa"/>
              <a:cs typeface="Comfortaa"/>
              <a:sym typeface="Comfortaa"/>
            </a:endParaRPr>
          </a:p>
          <a:p>
            <a:pPr indent="0" lvl="0" marL="0" rtl="0">
              <a:spcBef>
                <a:spcPts val="1600"/>
              </a:spcBef>
              <a:spcAft>
                <a:spcPts val="1600"/>
              </a:spcAft>
              <a:buNone/>
            </a:pPr>
            <a:r>
              <a:rPr lang="en">
                <a:solidFill>
                  <a:srgbClr val="D9D2E9"/>
                </a:solidFill>
                <a:latin typeface="Comfortaa"/>
                <a:ea typeface="Comfortaa"/>
                <a:cs typeface="Comfortaa"/>
                <a:sym typeface="Comfortaa"/>
              </a:rPr>
              <a:t>His private funeral took place at 2 pm on the afternoon of 31 March 2018, at Great St Mary's Church, Cambridge. Following his cremation, his ashes will be interred in Westminster Abbey on 15 June 2018 during a Thanksgiving service. His ashes will be interred in the Abbey's nave, next to the grave of Sir Isaac Newton and near that of Charles Darwin.</a:t>
            </a:r>
            <a:endParaRPr>
              <a:solidFill>
                <a:srgbClr val="D9D2E9"/>
              </a:solidFill>
              <a:highlight>
                <a:srgbClr val="FFFFFF"/>
              </a:highlight>
              <a:latin typeface="Comfortaa"/>
              <a:ea typeface="Comfortaa"/>
              <a:cs typeface="Comfortaa"/>
              <a:sym typeface="Comfortaa"/>
            </a:endParaRPr>
          </a:p>
        </p:txBody>
      </p:sp>
    </p:spTree>
  </p:cSld>
  <p:clrMapOvr>
    <a:masterClrMapping/>
  </p:clrMapOvr>
  <mc:AlternateContent>
    <mc:Choice Requires="p14">
      <p:transition spd="slow" p14:dur="1700">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Shape 163"/>
          <p:cNvSpPr txBox="1"/>
          <p:nvPr>
            <p:ph type="title"/>
          </p:nvPr>
        </p:nvSpPr>
        <p:spPr>
          <a:xfrm>
            <a:off x="236775" y="112350"/>
            <a:ext cx="3745800" cy="699000"/>
          </a:xfrm>
          <a:prstGeom prst="rect">
            <a:avLst/>
          </a:prstGeom>
          <a:solidFill>
            <a:srgbClr val="00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lang="en" sz="3600">
                <a:solidFill>
                  <a:srgbClr val="FFFFFF"/>
                </a:solidFill>
                <a:latin typeface="Comfortaa"/>
                <a:ea typeface="Comfortaa"/>
                <a:cs typeface="Comfortaa"/>
                <a:sym typeface="Comfortaa"/>
              </a:rPr>
              <a:t>Personal views</a:t>
            </a:r>
            <a:endParaRPr b="1" sz="3600">
              <a:solidFill>
                <a:srgbClr val="FFFFFF"/>
              </a:solidFill>
              <a:latin typeface="Comfortaa"/>
              <a:ea typeface="Comfortaa"/>
              <a:cs typeface="Comfortaa"/>
              <a:sym typeface="Comfortaa"/>
            </a:endParaRPr>
          </a:p>
        </p:txBody>
      </p:sp>
      <p:sp>
        <p:nvSpPr>
          <p:cNvPr id="164" name="Shape 164"/>
          <p:cNvSpPr txBox="1"/>
          <p:nvPr>
            <p:ph idx="1" type="body"/>
          </p:nvPr>
        </p:nvSpPr>
        <p:spPr>
          <a:xfrm>
            <a:off x="129000" y="870950"/>
            <a:ext cx="8886000" cy="412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latin typeface="Arial"/>
                <a:ea typeface="Arial"/>
                <a:cs typeface="Arial"/>
                <a:sym typeface="Arial"/>
              </a:rPr>
              <a:t>In 2006, Hawking posed an open question on the Internet: "In a world that is in chaos politically, socially and environmentally, how can the human race sustain another 100 years?", later clarifying: "I don't know the answer. That is why I asked the question, to get people to think about it, and to be aware of the dangers we now face."</a:t>
            </a:r>
            <a:endParaRPr>
              <a:solidFill>
                <a:srgbClr val="FFFFFF"/>
              </a:solidFill>
              <a:latin typeface="Arial"/>
              <a:ea typeface="Arial"/>
              <a:cs typeface="Arial"/>
              <a:sym typeface="Arial"/>
            </a:endParaRPr>
          </a:p>
          <a:p>
            <a:pPr indent="0" lvl="0" marL="0">
              <a:spcBef>
                <a:spcPts val="1600"/>
              </a:spcBef>
              <a:spcAft>
                <a:spcPts val="0"/>
              </a:spcAft>
              <a:buClr>
                <a:schemeClr val="dk1"/>
              </a:buClr>
              <a:buSzPts val="1100"/>
              <a:buFont typeface="Arial"/>
              <a:buNone/>
            </a:pPr>
            <a:r>
              <a:rPr lang="en">
                <a:solidFill>
                  <a:srgbClr val="FFFFFF"/>
                </a:solidFill>
                <a:latin typeface="Arial"/>
                <a:ea typeface="Arial"/>
                <a:cs typeface="Arial"/>
                <a:sym typeface="Arial"/>
              </a:rPr>
              <a:t>Hawking stated that, given the vastness of the universe, aliens likely exist, but that contact with them should be avoided. In 2010 he said, "If aliens visit us, the outcome would be much as when Columbus landed in America, which didn't turn out well for the Native Americans."</a:t>
            </a:r>
            <a:endParaRPr>
              <a:solidFill>
                <a:srgbClr val="FFFFFF"/>
              </a:solidFill>
              <a:latin typeface="Arial"/>
              <a:ea typeface="Arial"/>
              <a:cs typeface="Arial"/>
              <a:sym typeface="Arial"/>
            </a:endParaRPr>
          </a:p>
          <a:p>
            <a:pPr indent="0" lvl="0" marL="0">
              <a:spcBef>
                <a:spcPts val="1600"/>
              </a:spcBef>
              <a:spcAft>
                <a:spcPts val="0"/>
              </a:spcAft>
              <a:buClr>
                <a:schemeClr val="dk1"/>
              </a:buClr>
              <a:buSzPts val="1100"/>
              <a:buFont typeface="Arial"/>
              <a:buNone/>
            </a:pPr>
            <a:r>
              <a:rPr lang="en">
                <a:solidFill>
                  <a:srgbClr val="FFFFFF"/>
                </a:solidFill>
                <a:latin typeface="Arial"/>
                <a:ea typeface="Arial"/>
                <a:cs typeface="Arial"/>
                <a:sym typeface="Arial"/>
              </a:rPr>
              <a:t>Hawking argued that computer viruses should be considered a new form of life, and stated that "maybe it says something about human nature, that the only form of life we have created so far is purely destructive. Talk about creating life in our own image.</a:t>
            </a:r>
            <a:endParaRPr>
              <a:solidFill>
                <a:srgbClr val="FFFFFF"/>
              </a:solidFill>
              <a:latin typeface="Arial"/>
              <a:ea typeface="Arial"/>
              <a:cs typeface="Arial"/>
              <a:sym typeface="Arial"/>
            </a:endParaRPr>
          </a:p>
          <a:p>
            <a:pPr indent="0" lvl="0" marL="0">
              <a:spcBef>
                <a:spcPts val="1600"/>
              </a:spcBef>
              <a:spcAft>
                <a:spcPts val="1600"/>
              </a:spcAft>
              <a:buNone/>
            </a:pPr>
            <a:r>
              <a:t/>
            </a:r>
            <a:endParaRPr>
              <a:solidFill>
                <a:srgbClr val="FFFFFF"/>
              </a:solidFill>
              <a:latin typeface="Arial"/>
              <a:ea typeface="Arial"/>
              <a:cs typeface="Arial"/>
              <a:sym typeface="Arial"/>
            </a:endParaRPr>
          </a:p>
        </p:txBody>
      </p:sp>
    </p:spTree>
  </p:cSld>
  <p:clrMapOvr>
    <a:masterClrMapping/>
  </p:clrMapOvr>
  <mc:AlternateContent>
    <mc:Choice Requires="p14">
      <p:transition spd="slow" p14:dur="23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Shape 169"/>
          <p:cNvSpPr txBox="1"/>
          <p:nvPr>
            <p:ph type="title"/>
          </p:nvPr>
        </p:nvSpPr>
        <p:spPr>
          <a:xfrm>
            <a:off x="136900" y="58000"/>
            <a:ext cx="2297400" cy="965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i="1" lang="en" sz="4800">
                <a:solidFill>
                  <a:srgbClr val="C9DAF8"/>
                </a:solidFill>
              </a:rPr>
              <a:t>Quote:</a:t>
            </a:r>
            <a:endParaRPr b="1" i="1" sz="4800">
              <a:solidFill>
                <a:srgbClr val="C9DAF8"/>
              </a:solidFill>
            </a:endParaRPr>
          </a:p>
        </p:txBody>
      </p:sp>
      <p:sp>
        <p:nvSpPr>
          <p:cNvPr id="170" name="Shape 170"/>
          <p:cNvSpPr txBox="1"/>
          <p:nvPr>
            <p:ph idx="1" type="body"/>
          </p:nvPr>
        </p:nvSpPr>
        <p:spPr>
          <a:xfrm>
            <a:off x="-40950" y="1023700"/>
            <a:ext cx="9225900" cy="2883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400">
                <a:solidFill>
                  <a:srgbClr val="FFFFFF"/>
                </a:solidFill>
                <a:latin typeface="Caveat"/>
                <a:ea typeface="Caveat"/>
                <a:cs typeface="Caveat"/>
                <a:sym typeface="Caveat"/>
              </a:rPr>
              <a:t>Look up at the stars and not down at your feet. Try to make sense of what you see, and wonder about what makes the universe exist. Be curious. </a:t>
            </a:r>
            <a:endParaRPr b="1" sz="2400">
              <a:solidFill>
                <a:srgbClr val="FFFFFF"/>
              </a:solidFill>
              <a:latin typeface="Caveat"/>
              <a:ea typeface="Caveat"/>
              <a:cs typeface="Caveat"/>
              <a:sym typeface="Caveat"/>
            </a:endParaRPr>
          </a:p>
          <a:p>
            <a:pPr indent="0" lvl="0" marL="0">
              <a:spcBef>
                <a:spcPts val="1600"/>
              </a:spcBef>
              <a:spcAft>
                <a:spcPts val="0"/>
              </a:spcAft>
              <a:buNone/>
            </a:pPr>
            <a:r>
              <a:rPr b="1" lang="en" sz="2400">
                <a:solidFill>
                  <a:srgbClr val="FFFFFF"/>
                </a:solidFill>
                <a:latin typeface="Caveat"/>
                <a:ea typeface="Caveat"/>
                <a:cs typeface="Caveat"/>
                <a:sym typeface="Caveat"/>
              </a:rPr>
              <a:t>People won't have time for you if you are always angry or complaining. </a:t>
            </a:r>
            <a:endParaRPr b="1" sz="2400">
              <a:solidFill>
                <a:srgbClr val="FFFFFF"/>
              </a:solidFill>
              <a:latin typeface="Caveat"/>
              <a:ea typeface="Caveat"/>
              <a:cs typeface="Caveat"/>
              <a:sym typeface="Caveat"/>
            </a:endParaRPr>
          </a:p>
          <a:p>
            <a:pPr indent="0" lvl="0" marL="0">
              <a:spcBef>
                <a:spcPts val="1600"/>
              </a:spcBef>
              <a:spcAft>
                <a:spcPts val="0"/>
              </a:spcAft>
              <a:buNone/>
            </a:pPr>
            <a:r>
              <a:rPr b="1" lang="en" sz="2400">
                <a:solidFill>
                  <a:srgbClr val="FFFFFF"/>
                </a:solidFill>
                <a:latin typeface="Caveat"/>
                <a:ea typeface="Caveat"/>
                <a:cs typeface="Caveat"/>
                <a:sym typeface="Caveat"/>
              </a:rPr>
              <a:t>Intelligence is the ability to adapt to change.                 </a:t>
            </a:r>
            <a:r>
              <a:rPr b="1" lang="en" sz="2400">
                <a:solidFill>
                  <a:srgbClr val="FFFFFF"/>
                </a:solidFill>
                <a:latin typeface="Caveat"/>
                <a:ea typeface="Caveat"/>
                <a:cs typeface="Caveat"/>
                <a:sym typeface="Caveat"/>
              </a:rPr>
              <a:t>-Stephen Hawking</a:t>
            </a:r>
            <a:endParaRPr b="1" sz="2400">
              <a:solidFill>
                <a:srgbClr val="FFFFFF"/>
              </a:solidFill>
              <a:latin typeface="Caveat"/>
              <a:ea typeface="Caveat"/>
              <a:cs typeface="Caveat"/>
              <a:sym typeface="Caveat"/>
            </a:endParaRPr>
          </a:p>
          <a:p>
            <a:pPr indent="0" lvl="0" marL="0">
              <a:spcBef>
                <a:spcPts val="1600"/>
              </a:spcBef>
              <a:spcAft>
                <a:spcPts val="0"/>
              </a:spcAft>
              <a:buClr>
                <a:schemeClr val="dk1"/>
              </a:buClr>
              <a:buSzPts val="1100"/>
              <a:buFont typeface="Arial"/>
              <a:buNone/>
            </a:pPr>
            <a:r>
              <a:rPr b="1" lang="en" sz="2400">
                <a:solidFill>
                  <a:srgbClr val="FFFFFF"/>
                </a:solidFill>
                <a:latin typeface="Caveat"/>
                <a:ea typeface="Caveat"/>
                <a:cs typeface="Caveat"/>
                <a:sym typeface="Caveat"/>
              </a:rPr>
              <a:t>                                                                                          </a:t>
            </a:r>
            <a:endParaRPr b="1" sz="2400">
              <a:solidFill>
                <a:srgbClr val="FFFFFF"/>
              </a:solidFill>
              <a:latin typeface="Caveat"/>
              <a:ea typeface="Caveat"/>
              <a:cs typeface="Caveat"/>
              <a:sym typeface="Caveat"/>
            </a:endParaRPr>
          </a:p>
          <a:p>
            <a:pPr indent="0" lvl="0" marL="0">
              <a:spcBef>
                <a:spcPts val="1600"/>
              </a:spcBef>
              <a:spcAft>
                <a:spcPts val="0"/>
              </a:spcAft>
              <a:buClr>
                <a:schemeClr val="dk1"/>
              </a:buClr>
              <a:buSzPts val="1100"/>
              <a:buFont typeface="Arial"/>
              <a:buNone/>
            </a:pPr>
            <a:r>
              <a:t/>
            </a:r>
            <a:endParaRPr/>
          </a:p>
          <a:p>
            <a:pPr indent="0" lvl="0" marL="0">
              <a:spcBef>
                <a:spcPts val="1600"/>
              </a:spcBef>
              <a:spcAft>
                <a:spcPts val="1600"/>
              </a:spcAft>
              <a:buNone/>
            </a:pPr>
            <a:r>
              <a:t/>
            </a:r>
            <a:endParaRPr/>
          </a:p>
        </p:txBody>
      </p:sp>
      <p:pic>
        <p:nvPicPr>
          <p:cNvPr id="171" name="Shape 171"/>
          <p:cNvPicPr preferRelativeResize="0"/>
          <p:nvPr/>
        </p:nvPicPr>
        <p:blipFill rotWithShape="1">
          <a:blip r:embed="rId4">
            <a:alphaModFix/>
          </a:blip>
          <a:srcRect b="0" l="0" r="0" t="0"/>
          <a:stretch/>
        </p:blipFill>
        <p:spPr>
          <a:xfrm>
            <a:off x="4481325" y="3245900"/>
            <a:ext cx="3183975" cy="1822700"/>
          </a:xfrm>
          <a:prstGeom prst="rect">
            <a:avLst/>
          </a:prstGeom>
          <a:noFill/>
          <a:ln>
            <a:noFill/>
          </a:ln>
        </p:spPr>
      </p:pic>
    </p:spTree>
  </p:cSld>
  <p:clrMapOvr>
    <a:masterClrMapping/>
  </p:clrMapOvr>
  <mc:AlternateContent>
    <mc:Choice Requires="p14">
      <p:transition spd="slow" p14:dur="24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ctrTitle"/>
          </p:nvPr>
        </p:nvSpPr>
        <p:spPr>
          <a:xfrm>
            <a:off x="748125" y="457375"/>
            <a:ext cx="8118600" cy="1522800"/>
          </a:xfrm>
          <a:prstGeom prst="rect">
            <a:avLst/>
          </a:prstGeom>
          <a:noFill/>
          <a:ln cap="flat" cmpd="sng" w="9525">
            <a:solidFill>
              <a:schemeClr val="lt1"/>
            </a:solidFill>
            <a:prstDash val="solid"/>
            <a:round/>
            <a:headEnd len="sm" w="sm" type="none"/>
            <a:tailEnd len="sm" w="sm" type="none"/>
          </a:ln>
        </p:spPr>
        <p:txBody>
          <a:bodyPr anchorCtr="0" anchor="b" bIns="91425" lIns="91425" spcFirstLastPara="1" rIns="91425" wrap="square" tIns="91425">
            <a:noAutofit/>
          </a:bodyPr>
          <a:lstStyle/>
          <a:p>
            <a:pPr indent="0" lvl="0" marL="0" rtl="0">
              <a:spcBef>
                <a:spcPts val="0"/>
              </a:spcBef>
              <a:spcAft>
                <a:spcPts val="0"/>
              </a:spcAft>
              <a:buNone/>
            </a:pPr>
            <a:r>
              <a:rPr b="1" i="1" lang="en" sz="7200" u="sng">
                <a:solidFill>
                  <a:schemeClr val="lt1"/>
                </a:solidFill>
                <a:latin typeface="Playfair Display"/>
                <a:ea typeface="Playfair Display"/>
                <a:cs typeface="Playfair Display"/>
                <a:sym typeface="Playfair Display"/>
              </a:rPr>
              <a:t>Stephen Hawking</a:t>
            </a:r>
            <a:endParaRPr b="1" i="1" sz="7200" u="sng">
              <a:solidFill>
                <a:schemeClr val="lt1"/>
              </a:solidFill>
              <a:latin typeface="Playfair Display"/>
              <a:ea typeface="Playfair Display"/>
              <a:cs typeface="Playfair Display"/>
              <a:sym typeface="Playfair Display"/>
            </a:endParaRPr>
          </a:p>
          <a:p>
            <a:pPr indent="0" lvl="0" marL="0">
              <a:spcBef>
                <a:spcPts val="0"/>
              </a:spcBef>
              <a:spcAft>
                <a:spcPts val="0"/>
              </a:spcAft>
              <a:buNone/>
            </a:pPr>
            <a:r>
              <a:t/>
            </a:r>
            <a:endParaRPr/>
          </a:p>
        </p:txBody>
      </p:sp>
      <p:sp>
        <p:nvSpPr>
          <p:cNvPr id="69" name="Shape 69"/>
          <p:cNvSpPr txBox="1"/>
          <p:nvPr>
            <p:ph idx="1" type="subTitle"/>
          </p:nvPr>
        </p:nvSpPr>
        <p:spPr>
          <a:xfrm>
            <a:off x="223625" y="2365805"/>
            <a:ext cx="8278200" cy="2448300"/>
          </a:xfrm>
          <a:prstGeom prst="rect">
            <a:avLst/>
          </a:prstGeom>
          <a:solidFill>
            <a:schemeClr val="accent4"/>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Stephen William Hawking, (born January 8, 1942, Oxford,England—died March 14, 2018, Cambridge),was English theoretical physicist whose theory of exploding black holes drew upon both relativity theory and quantum mechanics. </a:t>
            </a:r>
            <a:br>
              <a:rPr lang="en">
                <a:solidFill>
                  <a:srgbClr val="000000"/>
                </a:solidFill>
              </a:rPr>
            </a:br>
            <a:r>
              <a:rPr lang="en">
                <a:solidFill>
                  <a:srgbClr val="000000"/>
                </a:solidFill>
              </a:rPr>
              <a:t>He also worked with space-time singularities.</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ppt_w</p:attrName>
                                        </p:attrNameLst>
                                      </p:cBhvr>
                                      <p:tavLst>
                                        <p:tav fmla="" tm="0">
                                          <p:val>
                                            <p:strVal val="0"/>
                                          </p:val>
                                        </p:tav>
                                        <p:tav fmla="" tm="100000">
                                          <p:val>
                                            <p:strVal val="#ppt_w"/>
                                          </p:val>
                                        </p:tav>
                                      </p:tavLst>
                                    </p:anim>
                                    <p:anim calcmode="lin" valueType="num">
                                      <p:cBhvr additive="base">
                                        <p:cTn dur="1000"/>
                                        <p:tgtEl>
                                          <p:spTgt spid="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555600"/>
            <a:ext cx="2808000" cy="755700"/>
          </a:xfrm>
          <a:prstGeom prst="rect">
            <a:avLst/>
          </a:prstGeom>
          <a:effectLst>
            <a:outerShdw blurRad="57150" rotWithShape="0" algn="bl" dir="5400000" dist="19050">
              <a:srgbClr val="000000">
                <a:alpha val="50000"/>
              </a:srgbClr>
            </a:outerShdw>
            <a:reflection blurRad="0" dir="5400000" dist="38100" endA="0" endPos="30000" fadeDir="5400012" kx="0" rotWithShape="0" algn="bl" stPos="0" sy="-100000" ky="0"/>
          </a:effectLst>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75" name="Shape 75"/>
          <p:cNvSpPr txBox="1"/>
          <p:nvPr>
            <p:ph idx="1" type="body"/>
          </p:nvPr>
        </p:nvSpPr>
        <p:spPr>
          <a:xfrm>
            <a:off x="311700" y="70625"/>
            <a:ext cx="4431600" cy="4896300"/>
          </a:xfrm>
          <a:prstGeom prst="rect">
            <a:avLst/>
          </a:prstGeom>
          <a:solidFill>
            <a:schemeClr val="lt2"/>
          </a:solidFill>
        </p:spPr>
        <p:txBody>
          <a:bodyPr anchorCtr="0" anchor="t" bIns="91425" lIns="91425" spcFirstLastPara="1" rIns="91425" wrap="square" tIns="91425">
            <a:noAutofit/>
          </a:bodyPr>
          <a:lstStyle/>
          <a:p>
            <a:pPr indent="0" lvl="0" marL="0" rtl="0">
              <a:spcBef>
                <a:spcPts val="0"/>
              </a:spcBef>
              <a:spcAft>
                <a:spcPts val="0"/>
              </a:spcAft>
              <a:buNone/>
            </a:pPr>
            <a:r>
              <a:rPr lang="en" sz="1800">
                <a:latin typeface="Verdana"/>
                <a:ea typeface="Verdana"/>
                <a:cs typeface="Verdana"/>
                <a:sym typeface="Verdana"/>
              </a:rPr>
              <a:t>In 1963,Hawking contracted motor neurone disease and was given two years to live,yet he went on to Cambridge to become a brilliant researcher and Professorial Fellow at Gonville and Caius College.</a:t>
            </a:r>
            <a:br>
              <a:rPr lang="en" sz="1800">
                <a:latin typeface="Verdana"/>
                <a:ea typeface="Verdana"/>
                <a:cs typeface="Verdana"/>
                <a:sym typeface="Verdana"/>
              </a:rPr>
            </a:br>
            <a:r>
              <a:rPr lang="en" sz="1800">
                <a:latin typeface="Verdana"/>
                <a:ea typeface="Verdana"/>
                <a:cs typeface="Verdana"/>
                <a:sym typeface="Verdana"/>
              </a:rPr>
              <a:t>Professor Hawking received over a dozen honorary degrees.He was a fellow of the Royal Society and a member of the US National Academy of Science.</a:t>
            </a:r>
            <a:endParaRPr sz="1800">
              <a:solidFill>
                <a:srgbClr val="333333"/>
              </a:solidFill>
              <a:highlight>
                <a:srgbClr val="FFFFFF"/>
              </a:highlight>
              <a:latin typeface="Verdana"/>
              <a:ea typeface="Verdana"/>
              <a:cs typeface="Verdana"/>
              <a:sym typeface="Verdana"/>
            </a:endParaRPr>
          </a:p>
          <a:p>
            <a:pPr indent="0" lvl="0" marL="0" rtl="0">
              <a:spcBef>
                <a:spcPts val="1600"/>
              </a:spcBef>
              <a:spcAft>
                <a:spcPts val="1600"/>
              </a:spcAft>
              <a:buNone/>
            </a:pPr>
            <a:r>
              <a:rPr lang="en" sz="1800">
                <a:latin typeface="Verdana"/>
                <a:ea typeface="Verdana"/>
                <a:cs typeface="Verdana"/>
                <a:sym typeface="Verdana"/>
              </a:rPr>
              <a:t>Stephen Hawking is regarded as one of the most brilliant theoretical physicists since Einstein.</a:t>
            </a:r>
            <a:endParaRPr sz="1800">
              <a:solidFill>
                <a:srgbClr val="333333"/>
              </a:solidFill>
              <a:highlight>
                <a:srgbClr val="FFFFFF"/>
              </a:highlight>
              <a:latin typeface="Verdana"/>
              <a:ea typeface="Verdana"/>
              <a:cs typeface="Verdana"/>
              <a:sym typeface="Verdana"/>
            </a:endParaRPr>
          </a:p>
        </p:txBody>
      </p:sp>
      <p:pic>
        <p:nvPicPr>
          <p:cNvPr id="76" name="Shape 76"/>
          <p:cNvPicPr preferRelativeResize="0"/>
          <p:nvPr/>
        </p:nvPicPr>
        <p:blipFill>
          <a:blip r:embed="rId3">
            <a:alphaModFix/>
          </a:blip>
          <a:stretch>
            <a:fillRect/>
          </a:stretch>
        </p:blipFill>
        <p:spPr>
          <a:xfrm>
            <a:off x="5131825" y="141225"/>
            <a:ext cx="3589800" cy="447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 calcmode="lin" valueType="num">
                                      <p:cBhvr additive="base">
                                        <p:cTn dur="1000"/>
                                        <p:tgtEl>
                                          <p:spTgt spid="7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 calcmode="lin" valueType="num">
                                      <p:cBhvr additive="base">
                                        <p:cTn dur="1000"/>
                                        <p:tgtEl>
                                          <p:spTgt spid="7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2500"/>
                                        <p:tgtEl>
                                          <p:spTgt spid="76"/>
                                        </p:tgtEl>
                                        <p:attrNameLst>
                                          <p:attrName>ppt_w</p:attrName>
                                        </p:attrNameLst>
                                      </p:cBhvr>
                                      <p:tavLst>
                                        <p:tav fmla="" tm="0">
                                          <p:val>
                                            <p:strVal val="0"/>
                                          </p:val>
                                        </p:tav>
                                        <p:tav fmla="" tm="100000">
                                          <p:val>
                                            <p:strVal val="#ppt_w"/>
                                          </p:val>
                                        </p:tav>
                                      </p:tavLst>
                                    </p:anim>
                                    <p:anim calcmode="lin" valueType="num">
                                      <p:cBhvr additive="base">
                                        <p:cTn dur="2500"/>
                                        <p:tgtEl>
                                          <p:spTgt spid="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Shape 82"/>
          <p:cNvSpPr txBox="1"/>
          <p:nvPr>
            <p:ph idx="1" type="body"/>
          </p:nvPr>
        </p:nvSpPr>
        <p:spPr>
          <a:xfrm>
            <a:off x="3648675" y="328200"/>
            <a:ext cx="5273100" cy="4487100"/>
          </a:xfrm>
          <a:prstGeom prst="rect">
            <a:avLst/>
          </a:prstGeom>
          <a:solidFill>
            <a:schemeClr val="lt2"/>
          </a:solidFill>
        </p:spPr>
        <p:txBody>
          <a:bodyPr anchorCtr="0" anchor="t" bIns="91425" lIns="91425" spcFirstLastPara="1" rIns="91425" wrap="square" tIns="91425">
            <a:noAutofit/>
          </a:bodyPr>
          <a:lstStyle/>
          <a:p>
            <a:pPr indent="0" lvl="0" marL="0" rtl="0">
              <a:spcBef>
                <a:spcPts val="0"/>
              </a:spcBef>
              <a:spcAft>
                <a:spcPts val="0"/>
              </a:spcAft>
              <a:buNone/>
            </a:pPr>
            <a:r>
              <a:rPr lang="en">
                <a:latin typeface="Verdana"/>
                <a:ea typeface="Verdana"/>
                <a:cs typeface="Verdana"/>
                <a:sym typeface="Verdana"/>
              </a:rPr>
              <a:t>For the first time, Stephen Hawking turned his gaze inward for a revealing look at his own life and intellectual evolution.My Brief History recounts Stephen Hawking’s improbable journey, from his post-war London boyhood to his years of international acclaim and celebrity. Writing with humility and humour, Hawking opens up about the challenges that confronted him following his diagnosis of ALS aged twenty-one. Tracing his development as a thinker, he explains how the prospect of an early death urged him onward through numerous intellectual breakthroughs.</a:t>
            </a:r>
            <a:endParaRPr>
              <a:solidFill>
                <a:srgbClr val="333333"/>
              </a:solidFill>
              <a:highlight>
                <a:srgbClr val="FFFFFF"/>
              </a:highlight>
              <a:latin typeface="Verdana"/>
              <a:ea typeface="Verdana"/>
              <a:cs typeface="Verdana"/>
              <a:sym typeface="Verdana"/>
            </a:endParaRPr>
          </a:p>
          <a:p>
            <a:pPr indent="0" lvl="0" marL="0">
              <a:spcBef>
                <a:spcPts val="1600"/>
              </a:spcBef>
              <a:spcAft>
                <a:spcPts val="1600"/>
              </a:spcAft>
              <a:buNone/>
            </a:pPr>
            <a:r>
              <a:t/>
            </a:r>
            <a:endParaRPr sz="1200">
              <a:solidFill>
                <a:srgbClr val="333333"/>
              </a:solidFill>
              <a:highlight>
                <a:srgbClr val="FFFFFF"/>
              </a:highlight>
              <a:latin typeface="Verdana"/>
              <a:ea typeface="Verdana"/>
              <a:cs typeface="Verdana"/>
              <a:sym typeface="Verdana"/>
            </a:endParaRPr>
          </a:p>
        </p:txBody>
      </p:sp>
      <p:pic>
        <p:nvPicPr>
          <p:cNvPr id="83" name="Shape 83"/>
          <p:cNvPicPr preferRelativeResize="0"/>
          <p:nvPr/>
        </p:nvPicPr>
        <p:blipFill>
          <a:blip r:embed="rId3">
            <a:alphaModFix/>
          </a:blip>
          <a:stretch>
            <a:fillRect/>
          </a:stretch>
        </p:blipFill>
        <p:spPr>
          <a:xfrm>
            <a:off x="311700" y="94150"/>
            <a:ext cx="3025500" cy="48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82">
                                            <p:txEl>
                                              <p:pRg end="0" st="0"/>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82">
                                            <p:txEl>
                                              <p:pRg end="1" st="1"/>
                                            </p:txEl>
                                          </p:spTgt>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9" name="Shape 8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a:t> 	p	</a:t>
            </a:r>
            <a:endParaRPr/>
          </a:p>
        </p:txBody>
      </p:sp>
      <p:sp>
        <p:nvSpPr>
          <p:cNvPr id="107" name="Shape 107"/>
          <p:cNvSpPr txBox="1"/>
          <p:nvPr>
            <p:ph idx="1" type="body"/>
          </p:nvPr>
        </p:nvSpPr>
        <p:spPr>
          <a:xfrm>
            <a:off x="0" y="124850"/>
            <a:ext cx="9144000" cy="5018700"/>
          </a:xfrm>
          <a:prstGeom prst="rect">
            <a:avLst/>
          </a:prstGeom>
        </p:spPr>
        <p:txBody>
          <a:bodyPr anchorCtr="0" anchor="t" bIns="91425" lIns="91425" spcFirstLastPara="1" rIns="91425" wrap="square" tIns="91425">
            <a:noAutofit/>
          </a:bodyPr>
          <a:lstStyle/>
          <a:p>
            <a:pPr indent="0" lvl="0" marL="0" rtl="0">
              <a:lnSpc>
                <a:spcPct val="160000"/>
              </a:lnSpc>
              <a:spcBef>
                <a:spcPts val="400"/>
              </a:spcBef>
              <a:spcAft>
                <a:spcPts val="0"/>
              </a:spcAft>
              <a:buNone/>
            </a:pPr>
            <a:r>
              <a:rPr b="1" lang="en" sz="3000">
                <a:highlight>
                  <a:schemeClr val="dk2"/>
                </a:highlight>
                <a:latin typeface="Arial"/>
                <a:ea typeface="Arial"/>
                <a:cs typeface="Arial"/>
                <a:sym typeface="Arial"/>
              </a:rPr>
              <a:t>Popular books </a:t>
            </a:r>
            <a:endParaRPr b="1" sz="3000">
              <a:highlight>
                <a:schemeClr val="dk2"/>
              </a:highlight>
              <a:latin typeface="Arial"/>
              <a:ea typeface="Arial"/>
              <a:cs typeface="Arial"/>
              <a:sym typeface="Arial"/>
            </a:endParaRPr>
          </a:p>
          <a:p>
            <a:pPr indent="0" lvl="0" marL="0" rtl="0">
              <a:spcBef>
                <a:spcPts val="300"/>
              </a:spcBef>
              <a:spcAft>
                <a:spcPts val="0"/>
              </a:spcAft>
              <a:buNone/>
            </a:pPr>
            <a:r>
              <a:rPr b="1" lang="en">
                <a:highlight>
                  <a:schemeClr val="dk2"/>
                </a:highlight>
                <a:latin typeface="Arial"/>
                <a:ea typeface="Arial"/>
                <a:cs typeface="Arial"/>
                <a:sym typeface="Arial"/>
              </a:rPr>
              <a:t>1. A Brief History of Time</a:t>
            </a:r>
            <a:r>
              <a:rPr b="1" lang="en">
                <a:solidFill>
                  <a:srgbClr val="000000"/>
                </a:solidFill>
                <a:highlight>
                  <a:schemeClr val="dk2"/>
                </a:highlight>
                <a:latin typeface="Arial"/>
                <a:ea typeface="Arial"/>
                <a:cs typeface="Arial"/>
                <a:sym typeface="Arial"/>
              </a:rPr>
              <a:t> (1988)</a:t>
            </a:r>
            <a:endParaRPr b="1" baseline="30000">
              <a:solidFill>
                <a:srgbClr val="000000"/>
              </a:solidFill>
              <a:highlight>
                <a:schemeClr val="dk2"/>
              </a:highlight>
              <a:latin typeface="Arial"/>
              <a:ea typeface="Arial"/>
              <a:cs typeface="Arial"/>
              <a:sym typeface="Arial"/>
            </a:endParaRPr>
          </a:p>
          <a:p>
            <a:pPr indent="0" lvl="0" marL="0" rtl="0">
              <a:spcBef>
                <a:spcPts val="300"/>
              </a:spcBef>
              <a:spcAft>
                <a:spcPts val="0"/>
              </a:spcAft>
              <a:buNone/>
            </a:pPr>
            <a:r>
              <a:rPr b="1" lang="en">
                <a:solidFill>
                  <a:srgbClr val="000000"/>
                </a:solidFill>
                <a:highlight>
                  <a:schemeClr val="dk2"/>
                </a:highlight>
                <a:latin typeface="Arial"/>
                <a:ea typeface="Arial"/>
                <a:cs typeface="Arial"/>
                <a:sym typeface="Arial"/>
              </a:rPr>
              <a:t>2. Black Holes and Baby Universes and Other Essays (1993)</a:t>
            </a:r>
            <a:endParaRPr b="1" baseline="30000">
              <a:solidFill>
                <a:srgbClr val="000000"/>
              </a:solidFill>
              <a:highlight>
                <a:schemeClr val="dk2"/>
              </a:highlight>
              <a:latin typeface="Arial"/>
              <a:ea typeface="Arial"/>
              <a:cs typeface="Arial"/>
              <a:sym typeface="Arial"/>
            </a:endParaRPr>
          </a:p>
          <a:p>
            <a:pPr indent="0" lvl="0" marL="0" rtl="0">
              <a:spcBef>
                <a:spcPts val="300"/>
              </a:spcBef>
              <a:spcAft>
                <a:spcPts val="0"/>
              </a:spcAft>
              <a:buNone/>
            </a:pPr>
            <a:r>
              <a:rPr b="1" lang="en">
                <a:solidFill>
                  <a:srgbClr val="000000"/>
                </a:solidFill>
                <a:highlight>
                  <a:schemeClr val="dk2"/>
                </a:highlight>
                <a:latin typeface="Arial"/>
                <a:ea typeface="Arial"/>
                <a:cs typeface="Arial"/>
                <a:sym typeface="Arial"/>
              </a:rPr>
              <a:t>3. The Universe in a Nutshell (2001)</a:t>
            </a:r>
            <a:r>
              <a:rPr b="1" baseline="30000" lang="en">
                <a:solidFill>
                  <a:srgbClr val="000000"/>
                </a:solidFill>
                <a:highlight>
                  <a:schemeClr val="dk2"/>
                </a:highlight>
                <a:latin typeface="Arial"/>
                <a:ea typeface="Arial"/>
                <a:cs typeface="Arial"/>
                <a:sym typeface="Arial"/>
              </a:rPr>
              <a:t> </a:t>
            </a:r>
            <a:endParaRPr b="1" baseline="30000">
              <a:solidFill>
                <a:srgbClr val="000000"/>
              </a:solidFill>
              <a:highlight>
                <a:schemeClr val="dk2"/>
              </a:highlight>
              <a:latin typeface="Arial"/>
              <a:ea typeface="Arial"/>
              <a:cs typeface="Arial"/>
              <a:sym typeface="Arial"/>
            </a:endParaRPr>
          </a:p>
          <a:p>
            <a:pPr indent="0" lvl="0" marL="0" rtl="0">
              <a:spcBef>
                <a:spcPts val="300"/>
              </a:spcBef>
              <a:spcAft>
                <a:spcPts val="0"/>
              </a:spcAft>
              <a:buNone/>
            </a:pPr>
            <a:r>
              <a:rPr b="1" lang="en">
                <a:solidFill>
                  <a:srgbClr val="000000"/>
                </a:solidFill>
                <a:highlight>
                  <a:schemeClr val="dk2"/>
                </a:highlight>
                <a:latin typeface="Arial"/>
                <a:ea typeface="Arial"/>
                <a:cs typeface="Arial"/>
                <a:sym typeface="Arial"/>
              </a:rPr>
              <a:t>4. On the Shoulders of Giants (2002)</a:t>
            </a:r>
            <a:endParaRPr b="1" baseline="30000">
              <a:solidFill>
                <a:srgbClr val="000000"/>
              </a:solidFill>
              <a:highlight>
                <a:schemeClr val="dk2"/>
              </a:highlight>
              <a:latin typeface="Arial"/>
              <a:ea typeface="Arial"/>
              <a:cs typeface="Arial"/>
              <a:sym typeface="Arial"/>
            </a:endParaRPr>
          </a:p>
          <a:p>
            <a:pPr indent="0" lvl="0" marL="0" rtl="0">
              <a:spcBef>
                <a:spcPts val="300"/>
              </a:spcBef>
              <a:spcAft>
                <a:spcPts val="0"/>
              </a:spcAft>
              <a:buNone/>
            </a:pPr>
            <a:r>
              <a:rPr b="1" lang="en">
                <a:solidFill>
                  <a:srgbClr val="000000"/>
                </a:solidFill>
                <a:highlight>
                  <a:schemeClr val="dk2"/>
                </a:highlight>
                <a:latin typeface="Arial"/>
                <a:ea typeface="Arial"/>
                <a:cs typeface="Arial"/>
                <a:sym typeface="Arial"/>
              </a:rPr>
              <a:t>5. God Created the Integers: The Mathematical Breakthroughs That  Changed History (2005)</a:t>
            </a:r>
            <a:endParaRPr b="1" baseline="30000">
              <a:solidFill>
                <a:srgbClr val="000000"/>
              </a:solidFill>
              <a:highlight>
                <a:schemeClr val="dk2"/>
              </a:highlight>
              <a:latin typeface="Arial"/>
              <a:ea typeface="Arial"/>
              <a:cs typeface="Arial"/>
              <a:sym typeface="Arial"/>
            </a:endParaRPr>
          </a:p>
          <a:p>
            <a:pPr indent="0" lvl="0" marL="0" rtl="0">
              <a:spcBef>
                <a:spcPts val="300"/>
              </a:spcBef>
              <a:spcAft>
                <a:spcPts val="0"/>
              </a:spcAft>
              <a:buNone/>
            </a:pPr>
            <a:r>
              <a:rPr b="1" lang="en">
                <a:solidFill>
                  <a:srgbClr val="000000"/>
                </a:solidFill>
                <a:highlight>
                  <a:schemeClr val="dk2"/>
                </a:highlight>
                <a:latin typeface="Arial"/>
                <a:ea typeface="Arial"/>
                <a:cs typeface="Arial"/>
                <a:sym typeface="Arial"/>
              </a:rPr>
              <a:t>6. The Dreams That Stuff Is Made of: The Most Astounding Papers of Quantum Physics and How They Shook the Scientific World (2011)</a:t>
            </a:r>
            <a:endParaRPr b="1">
              <a:solidFill>
                <a:srgbClr val="000000"/>
              </a:solidFill>
              <a:highlight>
                <a:schemeClr val="dk2"/>
              </a:highlight>
              <a:latin typeface="Arial"/>
              <a:ea typeface="Arial"/>
              <a:cs typeface="Arial"/>
              <a:sym typeface="Arial"/>
            </a:endParaRPr>
          </a:p>
          <a:p>
            <a:pPr indent="0" lvl="0" marL="0" rtl="0">
              <a:spcBef>
                <a:spcPts val="300"/>
              </a:spcBef>
              <a:spcAft>
                <a:spcPts val="0"/>
              </a:spcAft>
              <a:buNone/>
            </a:pPr>
            <a:r>
              <a:rPr b="1" lang="en">
                <a:solidFill>
                  <a:srgbClr val="000000"/>
                </a:solidFill>
                <a:highlight>
                  <a:schemeClr val="dk2"/>
                </a:highlight>
                <a:latin typeface="Arial"/>
                <a:ea typeface="Arial"/>
                <a:cs typeface="Arial"/>
                <a:sym typeface="Arial"/>
              </a:rPr>
              <a:t>7. My Brief History (2013)</a:t>
            </a:r>
            <a:endParaRPr b="1" baseline="30000">
              <a:solidFill>
                <a:srgbClr val="000000"/>
              </a:solidFill>
              <a:highlight>
                <a:schemeClr val="dk2"/>
              </a:highlight>
              <a:latin typeface="Arial"/>
              <a:ea typeface="Arial"/>
              <a:cs typeface="Arial"/>
              <a:sym typeface="Arial"/>
            </a:endParaRPr>
          </a:p>
          <a:p>
            <a:pPr indent="0" lvl="0" marL="0" rtl="0">
              <a:lnSpc>
                <a:spcPct val="160000"/>
              </a:lnSpc>
              <a:spcBef>
                <a:spcPts val="400"/>
              </a:spcBef>
              <a:spcAft>
                <a:spcPts val="0"/>
              </a:spcAft>
              <a:buNone/>
            </a:pPr>
            <a:r>
              <a:t/>
            </a:r>
            <a:endParaRPr b="1" sz="3000">
              <a:highlight>
                <a:schemeClr val="dk2"/>
              </a:highlight>
              <a:latin typeface="Arial"/>
              <a:ea typeface="Arial"/>
              <a:cs typeface="Arial"/>
              <a:sym typeface="Arial"/>
            </a:endParaRPr>
          </a:p>
          <a:p>
            <a:pPr indent="0" lvl="0" marL="0" rtl="0">
              <a:spcBef>
                <a:spcPts val="0"/>
              </a:spcBef>
              <a:spcAft>
                <a:spcPts val="1600"/>
              </a:spcAft>
              <a:buNone/>
            </a:pPr>
            <a:r>
              <a:t/>
            </a:r>
            <a:endParaRPr sz="2400">
              <a:solidFill>
                <a:srgbClr val="000000"/>
              </a:solidFill>
              <a:highlight>
                <a:schemeClr val="dk2"/>
              </a:highlight>
              <a:latin typeface="Arial"/>
              <a:ea typeface="Arial"/>
              <a:cs typeface="Arial"/>
              <a:sym typeface="Arial"/>
            </a:endParaRPr>
          </a:p>
        </p:txBody>
      </p:sp>
      <p:pic>
        <p:nvPicPr>
          <p:cNvPr id="108" name="Shape 108"/>
          <p:cNvPicPr preferRelativeResize="0"/>
          <p:nvPr/>
        </p:nvPicPr>
        <p:blipFill>
          <a:blip r:embed="rId3">
            <a:alphaModFix/>
          </a:blip>
          <a:stretch>
            <a:fillRect/>
          </a:stretch>
        </p:blipFill>
        <p:spPr>
          <a:xfrm>
            <a:off x="4026150" y="187249"/>
            <a:ext cx="742825" cy="1128750"/>
          </a:xfrm>
          <a:prstGeom prst="rect">
            <a:avLst/>
          </a:prstGeom>
          <a:noFill/>
          <a:ln>
            <a:noFill/>
          </a:ln>
        </p:spPr>
      </p:pic>
      <p:pic>
        <p:nvPicPr>
          <p:cNvPr descr="Black Holes and Baby Universes and Other Essays - bookcover.jpg" id="109" name="Shape 109"/>
          <p:cNvPicPr preferRelativeResize="0"/>
          <p:nvPr/>
        </p:nvPicPr>
        <p:blipFill>
          <a:blip r:embed="rId4">
            <a:alphaModFix/>
          </a:blip>
          <a:stretch>
            <a:fillRect/>
          </a:stretch>
        </p:blipFill>
        <p:spPr>
          <a:xfrm>
            <a:off x="6641625" y="535112"/>
            <a:ext cx="742825" cy="1114238"/>
          </a:xfrm>
          <a:prstGeom prst="rect">
            <a:avLst/>
          </a:prstGeom>
          <a:noFill/>
          <a:ln>
            <a:noFill/>
          </a:ln>
        </p:spPr>
      </p:pic>
      <p:pic>
        <p:nvPicPr>
          <p:cNvPr descr="Cover Universe in a nutshell.jpg" id="110" name="Shape 110"/>
          <p:cNvPicPr preferRelativeResize="0"/>
          <p:nvPr/>
        </p:nvPicPr>
        <p:blipFill>
          <a:blip r:embed="rId5">
            <a:alphaModFix/>
          </a:blip>
          <a:stretch>
            <a:fillRect/>
          </a:stretch>
        </p:blipFill>
        <p:spPr>
          <a:xfrm>
            <a:off x="7973051" y="1180775"/>
            <a:ext cx="859247" cy="1128750"/>
          </a:xfrm>
          <a:prstGeom prst="rect">
            <a:avLst/>
          </a:prstGeom>
          <a:noFill/>
          <a:ln>
            <a:noFill/>
          </a:ln>
        </p:spPr>
      </p:pic>
      <p:pic>
        <p:nvPicPr>
          <p:cNvPr descr="On the Shoulders of giants, book, by Stephen Hawking.png" id="111" name="Shape 111"/>
          <p:cNvPicPr preferRelativeResize="0"/>
          <p:nvPr/>
        </p:nvPicPr>
        <p:blipFill>
          <a:blip r:embed="rId6">
            <a:alphaModFix/>
          </a:blip>
          <a:stretch>
            <a:fillRect/>
          </a:stretch>
        </p:blipFill>
        <p:spPr>
          <a:xfrm>
            <a:off x="3058625" y="3807649"/>
            <a:ext cx="742825" cy="1105076"/>
          </a:xfrm>
          <a:prstGeom prst="rect">
            <a:avLst/>
          </a:prstGeom>
          <a:noFill/>
          <a:ln>
            <a:noFill/>
          </a:ln>
        </p:spPr>
      </p:pic>
      <p:pic>
        <p:nvPicPr>
          <p:cNvPr descr="God Created the Integers.jpeg" id="112" name="Shape 112"/>
          <p:cNvPicPr preferRelativeResize="0"/>
          <p:nvPr/>
        </p:nvPicPr>
        <p:blipFill>
          <a:blip r:embed="rId7">
            <a:alphaModFix/>
          </a:blip>
          <a:stretch>
            <a:fillRect/>
          </a:stretch>
        </p:blipFill>
        <p:spPr>
          <a:xfrm>
            <a:off x="4400675" y="3804750"/>
            <a:ext cx="742825" cy="1110850"/>
          </a:xfrm>
          <a:prstGeom prst="rect">
            <a:avLst/>
          </a:prstGeom>
          <a:noFill/>
          <a:ln>
            <a:noFill/>
          </a:ln>
        </p:spPr>
      </p:pic>
      <p:pic>
        <p:nvPicPr>
          <p:cNvPr descr="The Dreams That Stuff Is Made of.jpg" id="113" name="Shape 113"/>
          <p:cNvPicPr preferRelativeResize="0"/>
          <p:nvPr/>
        </p:nvPicPr>
        <p:blipFill>
          <a:blip r:embed="rId8">
            <a:alphaModFix/>
          </a:blip>
          <a:stretch>
            <a:fillRect/>
          </a:stretch>
        </p:blipFill>
        <p:spPr>
          <a:xfrm>
            <a:off x="6217125" y="3795813"/>
            <a:ext cx="792525" cy="1128750"/>
          </a:xfrm>
          <a:prstGeom prst="rect">
            <a:avLst/>
          </a:prstGeom>
          <a:noFill/>
          <a:ln>
            <a:noFill/>
          </a:ln>
        </p:spPr>
      </p:pic>
      <p:pic>
        <p:nvPicPr>
          <p:cNvPr descr="My Brief History - bookcover.jpg" id="114" name="Shape 114"/>
          <p:cNvPicPr preferRelativeResize="0"/>
          <p:nvPr/>
        </p:nvPicPr>
        <p:blipFill>
          <a:blip r:embed="rId9">
            <a:alphaModFix/>
          </a:blip>
          <a:stretch>
            <a:fillRect/>
          </a:stretch>
        </p:blipFill>
        <p:spPr>
          <a:xfrm>
            <a:off x="7513300" y="3683142"/>
            <a:ext cx="792525" cy="1167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nvSpPr>
        <p:spPr>
          <a:xfrm>
            <a:off x="43650" y="311275"/>
            <a:ext cx="9056700" cy="4993800"/>
          </a:xfrm>
          <a:prstGeom prst="rect">
            <a:avLst/>
          </a:prstGeom>
          <a:noFill/>
          <a:ln>
            <a:noFill/>
          </a:ln>
        </p:spPr>
        <p:txBody>
          <a:bodyPr anchorCtr="0" anchor="t" bIns="91425" lIns="91425" spcFirstLastPara="1" rIns="91425" wrap="square" tIns="91425">
            <a:noAutofit/>
          </a:bodyPr>
          <a:lstStyle/>
          <a:p>
            <a:pPr indent="0" lvl="0" marL="0" rtl="0">
              <a:lnSpc>
                <a:spcPct val="160000"/>
              </a:lnSpc>
              <a:spcBef>
                <a:spcPts val="300"/>
              </a:spcBef>
              <a:spcAft>
                <a:spcPts val="0"/>
              </a:spcAft>
              <a:buNone/>
            </a:pPr>
            <a:r>
              <a:rPr b="1" lang="en" sz="3000">
                <a:solidFill>
                  <a:schemeClr val="dk1"/>
                </a:solidFill>
                <a:highlight>
                  <a:schemeClr val="dk2"/>
                </a:highlight>
              </a:rPr>
              <a:t>Co- authored</a:t>
            </a:r>
            <a:endParaRPr b="1" sz="3000">
              <a:solidFill>
                <a:schemeClr val="dk1"/>
              </a:solidFill>
              <a:highlight>
                <a:schemeClr val="dk2"/>
              </a:highlight>
            </a:endParaRPr>
          </a:p>
          <a:p>
            <a:pPr indent="0" lvl="0" marL="0" rtl="0">
              <a:lnSpc>
                <a:spcPct val="115000"/>
              </a:lnSpc>
              <a:spcBef>
                <a:spcPts val="0"/>
              </a:spcBef>
              <a:spcAft>
                <a:spcPts val="0"/>
              </a:spcAft>
              <a:buNone/>
            </a:pPr>
            <a:r>
              <a:t/>
            </a:r>
            <a:endParaRPr b="1" sz="1800">
              <a:solidFill>
                <a:schemeClr val="dk1"/>
              </a:solidFill>
              <a:highlight>
                <a:schemeClr val="dk2"/>
              </a:highlight>
            </a:endParaRPr>
          </a:p>
          <a:p>
            <a:pPr indent="-342900" lvl="0" marL="457200" rtl="0">
              <a:lnSpc>
                <a:spcPct val="115000"/>
              </a:lnSpc>
              <a:spcBef>
                <a:spcPts val="300"/>
              </a:spcBef>
              <a:spcAft>
                <a:spcPts val="0"/>
              </a:spcAft>
              <a:buClr>
                <a:schemeClr val="dk1"/>
              </a:buClr>
              <a:buSzPts val="1800"/>
              <a:buAutoNum type="arabicPeriod"/>
            </a:pPr>
            <a:r>
              <a:rPr b="1" lang="en" sz="1800">
                <a:solidFill>
                  <a:schemeClr val="dk1"/>
                </a:solidFill>
                <a:highlight>
                  <a:schemeClr val="dk2"/>
                </a:highlight>
              </a:rPr>
              <a:t>The Nature of Space and Time (with Roger Penrose) (1996)</a:t>
            </a:r>
            <a:endParaRPr b="1" sz="1800">
              <a:solidFill>
                <a:schemeClr val="dk1"/>
              </a:solidFill>
              <a:highlight>
                <a:schemeClr val="dk2"/>
              </a:highlight>
            </a:endParaRPr>
          </a:p>
          <a:p>
            <a:pPr indent="-342900" lvl="0" marL="457200" rtl="0">
              <a:lnSpc>
                <a:spcPct val="115000"/>
              </a:lnSpc>
              <a:spcBef>
                <a:spcPts val="0"/>
              </a:spcBef>
              <a:spcAft>
                <a:spcPts val="0"/>
              </a:spcAft>
              <a:buClr>
                <a:schemeClr val="dk1"/>
              </a:buClr>
              <a:buSzPts val="1800"/>
              <a:buAutoNum type="arabicPeriod"/>
            </a:pPr>
            <a:r>
              <a:rPr b="1" lang="en" sz="1800">
                <a:solidFill>
                  <a:schemeClr val="dk1"/>
                </a:solidFill>
                <a:highlight>
                  <a:schemeClr val="dk2"/>
                </a:highlight>
              </a:rPr>
              <a:t>The Large, the Small and the Human Mind (with Roger Penrose, Abner Shimony and Nancy Cartwright) (1997)</a:t>
            </a:r>
            <a:endParaRPr b="1" sz="1800">
              <a:solidFill>
                <a:schemeClr val="dk1"/>
              </a:solidFill>
              <a:highlight>
                <a:schemeClr val="dk2"/>
              </a:highlight>
            </a:endParaRPr>
          </a:p>
          <a:p>
            <a:pPr indent="-342900" lvl="0" marL="457200" rtl="0">
              <a:lnSpc>
                <a:spcPct val="115000"/>
              </a:lnSpc>
              <a:spcBef>
                <a:spcPts val="0"/>
              </a:spcBef>
              <a:spcAft>
                <a:spcPts val="0"/>
              </a:spcAft>
              <a:buClr>
                <a:schemeClr val="dk1"/>
              </a:buClr>
              <a:buSzPts val="1800"/>
              <a:buAutoNum type="arabicPeriod"/>
            </a:pPr>
            <a:r>
              <a:rPr b="1" lang="en" sz="1800">
                <a:solidFill>
                  <a:schemeClr val="dk1"/>
                </a:solidFill>
                <a:highlight>
                  <a:schemeClr val="dk2"/>
                </a:highlight>
              </a:rPr>
              <a:t>The Future of Spacetime (with Kip Thorne, Igor Novikov, Timothy Ferris and introduction by Alan Lightman, Richard H. Price) (2002)</a:t>
            </a:r>
            <a:endParaRPr b="1" sz="1800">
              <a:solidFill>
                <a:schemeClr val="dk1"/>
              </a:solidFill>
              <a:highlight>
                <a:schemeClr val="dk2"/>
              </a:highlight>
            </a:endParaRPr>
          </a:p>
          <a:p>
            <a:pPr indent="-342900" lvl="0" marL="457200" rtl="0">
              <a:lnSpc>
                <a:spcPct val="115000"/>
              </a:lnSpc>
              <a:spcBef>
                <a:spcPts val="0"/>
              </a:spcBef>
              <a:spcAft>
                <a:spcPts val="0"/>
              </a:spcAft>
              <a:buClr>
                <a:schemeClr val="dk1"/>
              </a:buClr>
              <a:buSzPts val="1800"/>
              <a:buAutoNum type="arabicPeriod"/>
            </a:pPr>
            <a:r>
              <a:rPr b="1" lang="en" sz="1800">
                <a:solidFill>
                  <a:schemeClr val="dk1"/>
                </a:solidFill>
                <a:highlight>
                  <a:schemeClr val="dk2"/>
                </a:highlight>
              </a:rPr>
              <a:t>A Briefer History of Time (with Leonard Mlodinow) (2005)</a:t>
            </a:r>
            <a:endParaRPr b="1" baseline="30000" sz="1800">
              <a:solidFill>
                <a:schemeClr val="dk1"/>
              </a:solidFill>
              <a:highlight>
                <a:schemeClr val="dk2"/>
              </a:highlight>
            </a:endParaRPr>
          </a:p>
          <a:p>
            <a:pPr indent="-342900" lvl="0" marL="457200" rtl="0">
              <a:lnSpc>
                <a:spcPct val="115000"/>
              </a:lnSpc>
              <a:spcBef>
                <a:spcPts val="0"/>
              </a:spcBef>
              <a:spcAft>
                <a:spcPts val="0"/>
              </a:spcAft>
              <a:buClr>
                <a:schemeClr val="dk1"/>
              </a:buClr>
              <a:buSzPts val="1800"/>
              <a:buAutoNum type="arabicPeriod"/>
            </a:pPr>
            <a:r>
              <a:rPr b="1" lang="en" sz="1800">
                <a:solidFill>
                  <a:schemeClr val="dk1"/>
                </a:solidFill>
                <a:highlight>
                  <a:schemeClr val="dk2"/>
                </a:highlight>
              </a:rPr>
              <a:t>The Grand Design (with Leonard Mlodinow) (2010)</a:t>
            </a:r>
            <a:endParaRPr b="1" sz="1100">
              <a:solidFill>
                <a:schemeClr val="dk1"/>
              </a:solidFill>
              <a:highlight>
                <a:schemeClr val="dk2"/>
              </a:highlight>
            </a:endParaRPr>
          </a:p>
          <a:p>
            <a:pPr indent="0" lvl="0" marL="0" rtl="0">
              <a:lnSpc>
                <a:spcPct val="160000"/>
              </a:lnSpc>
              <a:spcBef>
                <a:spcPts val="300"/>
              </a:spcBef>
              <a:spcAft>
                <a:spcPts val="0"/>
              </a:spcAft>
              <a:buNone/>
            </a:pPr>
            <a:r>
              <a:t/>
            </a:r>
            <a:endParaRPr sz="1800">
              <a:solidFill>
                <a:schemeClr val="dk1"/>
              </a:solidFill>
              <a:highlight>
                <a:schemeClr val="dk2"/>
              </a:highlight>
            </a:endParaRPr>
          </a:p>
        </p:txBody>
      </p:sp>
      <p:pic>
        <p:nvPicPr>
          <p:cNvPr descr="The Nature of Space and Time - book cover.jpg" id="120" name="Shape 120"/>
          <p:cNvPicPr preferRelativeResize="0"/>
          <p:nvPr/>
        </p:nvPicPr>
        <p:blipFill>
          <a:blip r:embed="rId3">
            <a:alphaModFix/>
          </a:blip>
          <a:stretch>
            <a:fillRect/>
          </a:stretch>
        </p:blipFill>
        <p:spPr>
          <a:xfrm>
            <a:off x="3386775" y="124338"/>
            <a:ext cx="774025" cy="1161025"/>
          </a:xfrm>
          <a:prstGeom prst="rect">
            <a:avLst/>
          </a:prstGeom>
          <a:noFill/>
          <a:ln>
            <a:noFill/>
          </a:ln>
        </p:spPr>
      </p:pic>
      <p:pic>
        <p:nvPicPr>
          <p:cNvPr descr="Large-small-human-mind-roger-penrose-paperback-cover-art.jpg" id="121" name="Shape 121"/>
          <p:cNvPicPr preferRelativeResize="0"/>
          <p:nvPr/>
        </p:nvPicPr>
        <p:blipFill>
          <a:blip r:embed="rId4">
            <a:alphaModFix/>
          </a:blip>
          <a:stretch>
            <a:fillRect/>
          </a:stretch>
        </p:blipFill>
        <p:spPr>
          <a:xfrm>
            <a:off x="6832150" y="124325"/>
            <a:ext cx="730190" cy="1161025"/>
          </a:xfrm>
          <a:prstGeom prst="rect">
            <a:avLst/>
          </a:prstGeom>
          <a:noFill/>
          <a:ln>
            <a:noFill/>
          </a:ln>
        </p:spPr>
      </p:pic>
      <p:pic>
        <p:nvPicPr>
          <p:cNvPr descr="Резултат слика за The Future of Spacetime" id="122" name="Shape 122"/>
          <p:cNvPicPr preferRelativeResize="0"/>
          <p:nvPr/>
        </p:nvPicPr>
        <p:blipFill>
          <a:blip r:embed="rId5">
            <a:alphaModFix/>
          </a:blip>
          <a:stretch>
            <a:fillRect/>
          </a:stretch>
        </p:blipFill>
        <p:spPr>
          <a:xfrm>
            <a:off x="1092700" y="3832404"/>
            <a:ext cx="774025" cy="1157757"/>
          </a:xfrm>
          <a:prstGeom prst="rect">
            <a:avLst/>
          </a:prstGeom>
          <a:noFill/>
          <a:ln>
            <a:noFill/>
          </a:ln>
        </p:spPr>
      </p:pic>
      <p:pic>
        <p:nvPicPr>
          <p:cNvPr descr="Brieferhistoryoftime-cover.jpg" id="123" name="Shape 123"/>
          <p:cNvPicPr preferRelativeResize="0"/>
          <p:nvPr/>
        </p:nvPicPr>
        <p:blipFill>
          <a:blip r:embed="rId6">
            <a:alphaModFix/>
          </a:blip>
          <a:stretch>
            <a:fillRect/>
          </a:stretch>
        </p:blipFill>
        <p:spPr>
          <a:xfrm>
            <a:off x="4184988" y="3842238"/>
            <a:ext cx="774025" cy="1138061"/>
          </a:xfrm>
          <a:prstGeom prst="rect">
            <a:avLst/>
          </a:prstGeom>
          <a:noFill/>
          <a:ln>
            <a:noFill/>
          </a:ln>
        </p:spPr>
      </p:pic>
      <p:pic>
        <p:nvPicPr>
          <p:cNvPr descr="The grand design book cover.jpg" id="124" name="Shape 124"/>
          <p:cNvPicPr preferRelativeResize="0"/>
          <p:nvPr/>
        </p:nvPicPr>
        <p:blipFill>
          <a:blip r:embed="rId7">
            <a:alphaModFix/>
          </a:blip>
          <a:stretch>
            <a:fillRect/>
          </a:stretch>
        </p:blipFill>
        <p:spPr>
          <a:xfrm>
            <a:off x="7040625" y="3832400"/>
            <a:ext cx="730200" cy="111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