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Nuni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4" name="Milena Tasić"/>
  <p:cmAuthor clrIdx="1" id="1" initials="" lastIdx="1" name="Aleksandra Milinkovic"/>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30T19:24:26.583">
    <p:pos x="6000" y="0"/>
    <p:text>ukras</p:text>
  </p:cm>
  <p:cm authorId="1" idx="1" dt="2018-04-30T19:24:26.583">
    <p:pos x="6000" y="100"/>
    <p:text>Pa na sledecem slajdu su slike vezane za Mexico</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30T18:50:43.309">
    <p:pos x="6000" y="0"/>
    <p:tex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04-30T18:51:56.888">
    <p:pos x="6000" y="0"/>
    <p:tex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8-04-30T18:52:04.817">
    <p:pos x="6000" y="0"/>
    <p: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19" name="Shape 119"/>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3.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omments" Target="../comments/comment4.xml"/><Relationship Id="rId4" Type="http://schemas.openxmlformats.org/officeDocument/2006/relationships/image" Target="../media/image9.jpg"/><Relationship Id="rId5" Type="http://schemas.openxmlformats.org/officeDocument/2006/relationships/image" Target="../media/image2.jpg"/><Relationship Id="rId6" Type="http://schemas.openxmlformats.org/officeDocument/2006/relationships/image" Target="../media/image12.jpg"/><Relationship Id="rId7"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FOOD AROUND THE WORLD</a:t>
            </a:r>
            <a:endParaRPr/>
          </a:p>
        </p:txBody>
      </p:sp>
      <p:sp>
        <p:nvSpPr>
          <p:cNvPr id="129" name="Shape 129"/>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DIFFERENT CULTURES </a:t>
            </a:r>
            <a:endParaRPr/>
          </a:p>
        </p:txBody>
      </p:sp>
      <p:sp>
        <p:nvSpPr>
          <p:cNvPr id="130" name="Shape 130"/>
          <p:cNvSpPr txBox="1"/>
          <p:nvPr/>
        </p:nvSpPr>
        <p:spPr>
          <a:xfrm>
            <a:off x="3445575" y="3935750"/>
            <a:ext cx="4788300" cy="745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1" name="Shape 131"/>
          <p:cNvSpPr txBox="1"/>
          <p:nvPr/>
        </p:nvSpPr>
        <p:spPr>
          <a:xfrm>
            <a:off x="4482800" y="3694225"/>
            <a:ext cx="4092000" cy="47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Teacher: Milena Tasic</a:t>
            </a:r>
            <a:endParaRPr/>
          </a:p>
          <a:p>
            <a:pPr indent="0" lvl="0" marL="0">
              <a:spcBef>
                <a:spcPts val="0"/>
              </a:spcBef>
              <a:spcAft>
                <a:spcPts val="0"/>
              </a:spcAft>
              <a:buNone/>
            </a:pPr>
            <a:r>
              <a:rPr lang="en"/>
              <a:t>Subject: English</a:t>
            </a:r>
            <a:endParaRPr/>
          </a:p>
          <a:p>
            <a:pPr indent="0" lvl="0" marL="0">
              <a:spcBef>
                <a:spcPts val="0"/>
              </a:spcBef>
              <a:spcAft>
                <a:spcPts val="0"/>
              </a:spcAft>
              <a:buNone/>
            </a:pPr>
            <a:r>
              <a:rPr lang="en"/>
              <a:t>Authors: Milinkovic Aleksandra, Jaksic Teodora, Lekic Ivana, Knezevic Natasa, Adamovic Jovana i Popovic Luka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txBox="1"/>
          <p:nvPr/>
        </p:nvSpPr>
        <p:spPr>
          <a:xfrm>
            <a:off x="923244" y="2430151"/>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txBox="1"/>
          <p:nvPr/>
        </p:nvSpPr>
        <p:spPr>
          <a:xfrm>
            <a:off x="923244" y="2151031"/>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txBox="1"/>
          <p:nvPr/>
        </p:nvSpPr>
        <p:spPr>
          <a:xfrm>
            <a:off x="914399" y="2856807"/>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txBox="1"/>
          <p:nvPr/>
        </p:nvSpPr>
        <p:spPr>
          <a:xfrm>
            <a:off x="914399" y="4297680"/>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txBox="1"/>
          <p:nvPr/>
        </p:nvSpPr>
        <p:spPr>
          <a:xfrm>
            <a:off x="914399" y="4824152"/>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txBox="1"/>
          <p:nvPr/>
        </p:nvSpPr>
        <p:spPr>
          <a:xfrm>
            <a:off x="914399" y="4824152"/>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txBox="1"/>
          <p:nvPr/>
        </p:nvSpPr>
        <p:spPr>
          <a:xfrm>
            <a:off x="920095" y="2151163"/>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3000"/>
          </a:p>
        </p:txBody>
      </p:sp>
      <p:sp>
        <p:nvSpPr>
          <p:cNvPr id="236" name="Shape 236"/>
          <p:cNvSpPr txBox="1"/>
          <p:nvPr/>
        </p:nvSpPr>
        <p:spPr>
          <a:xfrm>
            <a:off x="-375305" y="9815860"/>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t>The United Kingdom is an island wcated in the northwestren part of Europe.</a:t>
            </a:r>
            <a:endParaRPr sz="3000"/>
          </a:p>
          <a:p>
            <a:pPr indent="0" lvl="0" marL="0">
              <a:spcBef>
                <a:spcPts val="0"/>
              </a:spcBef>
              <a:spcAft>
                <a:spcPts val="0"/>
              </a:spcAft>
              <a:buNone/>
            </a:pPr>
            <a:r>
              <a:rPr lang="en" sz="3000"/>
              <a:t>Britain’s Romon province was funded after the Romon invasion of Britain in 43 years of a new era.</a:t>
            </a:r>
            <a:endParaRPr sz="3000"/>
          </a:p>
          <a:p>
            <a:pPr indent="0" lvl="0" marL="0">
              <a:spcBef>
                <a:spcPts val="0"/>
              </a:spcBef>
              <a:spcAft>
                <a:spcPts val="0"/>
              </a:spcAft>
              <a:buNone/>
            </a:pPr>
            <a:r>
              <a:rPr lang="en" sz="3000"/>
              <a:t>London was first city tu reach a population of more than one milion in 1811. It remaind tbe largest city in the world until it was overtaken by Tokio in 1957.</a:t>
            </a:r>
            <a:endParaRPr sz="3000"/>
          </a:p>
          <a:p>
            <a:pPr indent="0" lvl="0" marL="0">
              <a:spcBef>
                <a:spcPts val="0"/>
              </a:spcBef>
              <a:spcAft>
                <a:spcPts val="0"/>
              </a:spcAft>
              <a:buNone/>
            </a:pPr>
            <a:r>
              <a:rPr lang="en" sz="3000"/>
              <a:t>The British are trying to clear their channed by combining traditionally and contemporaryly. Uned the great in Flunence of the former colony and the country of their surroundings, their kitchen is a combiration English Cuisine, Mediterranean European oriental cuisine.</a:t>
            </a:r>
            <a:endParaRPr sz="3000"/>
          </a:p>
          <a:p>
            <a:pPr indent="0" lvl="0" marL="0">
              <a:spcBef>
                <a:spcPts val="0"/>
              </a:spcBef>
              <a:spcAft>
                <a:spcPts val="0"/>
              </a:spcAft>
              <a:buNone/>
            </a:pPr>
            <a:r>
              <a:rPr lang="en" sz="3000"/>
              <a:t>For example:</a:t>
            </a:r>
            <a:endParaRPr sz="3000"/>
          </a:p>
          <a:p>
            <a:pPr indent="0" lvl="0" marL="0">
              <a:spcBef>
                <a:spcPts val="0"/>
              </a:spcBef>
              <a:spcAft>
                <a:spcPts val="0"/>
              </a:spcAft>
              <a:buNone/>
            </a:pPr>
            <a:r>
              <a:rPr lang="en" sz="3000"/>
              <a:t>Pumpkin corb</a:t>
            </a:r>
            <a:endParaRPr sz="3000"/>
          </a:p>
          <a:p>
            <a:pPr indent="0" lvl="0" marL="0">
              <a:spcBef>
                <a:spcPts val="0"/>
              </a:spcBef>
              <a:spcAft>
                <a:spcPts val="0"/>
              </a:spcAft>
              <a:buNone/>
            </a:pPr>
            <a:r>
              <a:rPr lang="en" sz="3000"/>
              <a:t>500g pumpkin </a:t>
            </a:r>
            <a:endParaRPr sz="3000"/>
          </a:p>
          <a:p>
            <a:pPr indent="0" lvl="0" marL="0">
              <a:spcBef>
                <a:spcPts val="0"/>
              </a:spcBef>
              <a:spcAft>
                <a:spcPts val="0"/>
              </a:spcAft>
              <a:buNone/>
            </a:pPr>
            <a:r>
              <a:rPr lang="en" sz="3000"/>
              <a:t>1,5l milk</a:t>
            </a:r>
            <a:endParaRPr sz="3000"/>
          </a:p>
          <a:p>
            <a:pPr indent="0" lvl="0" marL="0">
              <a:spcBef>
                <a:spcPts val="0"/>
              </a:spcBef>
              <a:spcAft>
                <a:spcPts val="0"/>
              </a:spcAft>
              <a:buNone/>
            </a:pPr>
            <a:r>
              <a:rPr lang="en" sz="3000"/>
              <a:t>2 lemons</a:t>
            </a:r>
            <a:endParaRPr sz="3000"/>
          </a:p>
          <a:p>
            <a:pPr indent="0" lvl="0" marL="0">
              <a:spcBef>
                <a:spcPts val="0"/>
              </a:spcBef>
              <a:spcAft>
                <a:spcPts val="0"/>
              </a:spcAft>
              <a:buNone/>
            </a:pPr>
            <a:r>
              <a:rPr lang="en" sz="3000"/>
              <a:t>Orange bark</a:t>
            </a:r>
            <a:endParaRPr sz="3000"/>
          </a:p>
          <a:p>
            <a:pPr indent="0" lvl="0" marL="0">
              <a:spcBef>
                <a:spcPts val="0"/>
              </a:spcBef>
              <a:spcAft>
                <a:spcPts val="0"/>
              </a:spcAft>
              <a:buNone/>
            </a:pPr>
            <a:r>
              <a:rPr lang="en" sz="3000"/>
              <a:t>2 cinnamon spoons</a:t>
            </a:r>
            <a:endParaRPr sz="3000"/>
          </a:p>
          <a:p>
            <a:pPr indent="0" lvl="0" marL="0">
              <a:spcBef>
                <a:spcPts val="0"/>
              </a:spcBef>
              <a:spcAft>
                <a:spcPts val="0"/>
              </a:spcAft>
              <a:buNone/>
            </a:pPr>
            <a:r>
              <a:rPr lang="en" sz="3000"/>
              <a:t>4 slices of white bread</a:t>
            </a:r>
            <a:endParaRPr sz="3000"/>
          </a:p>
          <a:p>
            <a:pPr indent="0" lvl="0" marL="0">
              <a:spcBef>
                <a:spcPts val="0"/>
              </a:spcBef>
              <a:spcAft>
                <a:spcPts val="0"/>
              </a:spcAft>
              <a:buNone/>
            </a:pPr>
            <a:r>
              <a:rPr lang="en" sz="3000"/>
              <a:t>1 egg</a:t>
            </a:r>
            <a:endParaRPr sz="3000"/>
          </a:p>
          <a:p>
            <a:pPr indent="0" lvl="0" marL="0">
              <a:spcBef>
                <a:spcPts val="0"/>
              </a:spcBef>
              <a:spcAft>
                <a:spcPts val="0"/>
              </a:spcAft>
              <a:buNone/>
            </a:pPr>
            <a:r>
              <a:rPr lang="en" sz="3000"/>
              <a:t>Butter, they are</a:t>
            </a:r>
            <a:endParaRPr sz="3000"/>
          </a:p>
          <a:p>
            <a:pPr indent="0" lvl="0" marL="0">
              <a:spcBef>
                <a:spcPts val="0"/>
              </a:spcBef>
              <a:spcAft>
                <a:spcPts val="0"/>
              </a:spcAft>
              <a:buNone/>
            </a:pPr>
            <a:r>
              <a:rPr lang="en" sz="3000"/>
              <a:t>Typical meals</a:t>
            </a:r>
            <a:endParaRPr sz="3000"/>
          </a:p>
          <a:p>
            <a:pPr indent="0" lvl="0" marL="0">
              <a:spcBef>
                <a:spcPts val="0"/>
              </a:spcBef>
              <a:spcAft>
                <a:spcPts val="0"/>
              </a:spcAft>
              <a:buNone/>
            </a:pPr>
            <a:r>
              <a:rPr lang="en" sz="3000"/>
              <a:t>Most pubs and locd restaurants offer on English breakfast, combination that has survived century abd is still pretty favorite, especially as a cure for hangover, which is a baked with butter and a bake with a cup of English tea.</a:t>
            </a:r>
            <a:endParaRPr sz="3000"/>
          </a:p>
          <a:p>
            <a:pPr indent="0" lvl="0" marL="0">
              <a:spcBef>
                <a:spcPts val="0"/>
              </a:spcBef>
              <a:spcAft>
                <a:spcPts val="0"/>
              </a:spcAft>
              <a:buNone/>
            </a:pPr>
            <a:r>
              <a:t/>
            </a:r>
            <a:endParaRPr sz="3000"/>
          </a:p>
          <a:p>
            <a:pPr indent="0" lvl="0" marL="0">
              <a:spcBef>
                <a:spcPts val="0"/>
              </a:spcBef>
              <a:spcAft>
                <a:spcPts val="0"/>
              </a:spcAft>
              <a:buNone/>
            </a:pPr>
            <a:r>
              <a:t/>
            </a:r>
            <a:endParaRPr sz="3000"/>
          </a:p>
        </p:txBody>
      </p:sp>
      <p:pic>
        <p:nvPicPr>
          <p:cNvPr id="237" name="Shape 237"/>
          <p:cNvPicPr preferRelativeResize="0"/>
          <p:nvPr/>
        </p:nvPicPr>
        <p:blipFill>
          <a:blip r:embed="rId4">
            <a:alphaModFix/>
          </a:blip>
          <a:stretch>
            <a:fillRect/>
          </a:stretch>
        </p:blipFill>
        <p:spPr>
          <a:xfrm flipH="1" rot="10800000">
            <a:off x="-96975" y="-2517675"/>
            <a:ext cx="9341900" cy="4324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sz="3000"/>
          </a:p>
        </p:txBody>
      </p:sp>
      <p:sp>
        <p:nvSpPr>
          <p:cNvPr id="244" name="Shape 244"/>
          <p:cNvSpPr txBox="1"/>
          <p:nvPr/>
        </p:nvSpPr>
        <p:spPr>
          <a:xfrm>
            <a:off x="914407" y="5857867"/>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txBox="1"/>
          <p:nvPr/>
        </p:nvSpPr>
        <p:spPr>
          <a:xfrm>
            <a:off x="914399" y="2150225"/>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t>It was founded between 629-632.</a:t>
            </a:r>
            <a:endParaRPr sz="3000"/>
          </a:p>
          <a:p>
            <a:pPr indent="0" lvl="0" marL="0">
              <a:spcBef>
                <a:spcPts val="0"/>
              </a:spcBef>
              <a:spcAft>
                <a:spcPts val="0"/>
              </a:spcAft>
              <a:buNone/>
            </a:pPr>
            <a:r>
              <a:rPr lang="en" sz="3000"/>
              <a:t>Much of it is located on the Balkan Peninsula, and to a lesser extent it occupies the Pannonian Plain.</a:t>
            </a:r>
            <a:endParaRPr sz="3000"/>
          </a:p>
          <a:p>
            <a:pPr indent="0" lvl="0" marL="0">
              <a:spcBef>
                <a:spcPts val="0"/>
              </a:spcBef>
              <a:spcAft>
                <a:spcPts val="0"/>
              </a:spcAft>
              <a:buNone/>
            </a:pPr>
            <a:r>
              <a:rPr lang="en" sz="3000"/>
              <a:t>The Pannonian Plain covers the northern third of the conntry (mainly Vojvodina and Mačva) while the easternmost tip of Serbia extends into the Wallachian Plain. The terrain of centra park of the country, with the region of Šumadija its heart, consists chie fly of hills traversed by the rivers.</a:t>
            </a:r>
            <a:endParaRPr sz="3000"/>
          </a:p>
          <a:p>
            <a:pPr indent="0" lvl="0" marL="0">
              <a:spcBef>
                <a:spcPts val="0"/>
              </a:spcBef>
              <a:spcAft>
                <a:spcPts val="0"/>
              </a:spcAft>
              <a:buNone/>
            </a:pPr>
            <a:r>
              <a:rPr lang="en" sz="3000"/>
              <a:t>The most beavtiful streets of Serbia are located in different parts of the country and completely different from the rest for which tourists are attracted.</a:t>
            </a:r>
            <a:endParaRPr sz="3000"/>
          </a:p>
          <a:p>
            <a:pPr indent="0" lvl="0" marL="0">
              <a:spcBef>
                <a:spcPts val="0"/>
              </a:spcBef>
              <a:spcAft>
                <a:spcPts val="0"/>
              </a:spcAft>
              <a:buNone/>
            </a:pPr>
            <a:r>
              <a:rPr lang="en" sz="3000"/>
              <a:t>Skadarskaya street with Skadarlija is are of the most famous Beom district its auther ticity and narmonious arrangement preserved from past times.</a:t>
            </a:r>
            <a:endParaRPr sz="3000"/>
          </a:p>
        </p:txBody>
      </p:sp>
      <p:pic>
        <p:nvPicPr>
          <p:cNvPr id="246" name="Shape 246"/>
          <p:cNvPicPr preferRelativeResize="0"/>
          <p:nvPr/>
        </p:nvPicPr>
        <p:blipFill>
          <a:blip r:embed="rId4">
            <a:alphaModFix/>
          </a:blip>
          <a:stretch>
            <a:fillRect/>
          </a:stretch>
        </p:blipFill>
        <p:spPr>
          <a:xfrm>
            <a:off x="0" y="-3162379"/>
            <a:ext cx="9144000" cy="4962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53" name="Shape 253"/>
          <p:cNvPicPr preferRelativeResize="0"/>
          <p:nvPr/>
        </p:nvPicPr>
        <p:blipFill>
          <a:blip r:embed="rId4">
            <a:alphaModFix/>
          </a:blip>
          <a:stretch>
            <a:fillRect/>
          </a:stretch>
        </p:blipFill>
        <p:spPr>
          <a:xfrm>
            <a:off x="288935" y="-3098982"/>
            <a:ext cx="4457700" cy="5143500"/>
          </a:xfrm>
          <a:prstGeom prst="rect">
            <a:avLst/>
          </a:prstGeom>
          <a:noFill/>
          <a:ln>
            <a:noFill/>
          </a:ln>
        </p:spPr>
      </p:pic>
      <p:pic>
        <p:nvPicPr>
          <p:cNvPr id="254" name="Shape 254"/>
          <p:cNvPicPr preferRelativeResize="0"/>
          <p:nvPr/>
        </p:nvPicPr>
        <p:blipFill>
          <a:blip r:embed="rId5">
            <a:alphaModFix/>
          </a:blip>
          <a:stretch>
            <a:fillRect/>
          </a:stretch>
        </p:blipFill>
        <p:spPr>
          <a:xfrm>
            <a:off x="4746625" y="-3098975"/>
            <a:ext cx="4286250" cy="5143500"/>
          </a:xfrm>
          <a:prstGeom prst="rect">
            <a:avLst/>
          </a:prstGeom>
          <a:noFill/>
          <a:ln>
            <a:noFill/>
          </a:ln>
        </p:spPr>
      </p:pic>
      <p:pic>
        <p:nvPicPr>
          <p:cNvPr id="255" name="Shape 255"/>
          <p:cNvPicPr preferRelativeResize="0"/>
          <p:nvPr/>
        </p:nvPicPr>
        <p:blipFill>
          <a:blip r:embed="rId6">
            <a:alphaModFix/>
          </a:blip>
          <a:stretch>
            <a:fillRect/>
          </a:stretch>
        </p:blipFill>
        <p:spPr>
          <a:xfrm>
            <a:off x="288925" y="1990725"/>
            <a:ext cx="4457699" cy="6266575"/>
          </a:xfrm>
          <a:prstGeom prst="rect">
            <a:avLst/>
          </a:prstGeom>
          <a:noFill/>
          <a:ln>
            <a:noFill/>
          </a:ln>
        </p:spPr>
      </p:pic>
      <p:pic>
        <p:nvPicPr>
          <p:cNvPr id="256" name="Shape 256"/>
          <p:cNvPicPr preferRelativeResize="0"/>
          <p:nvPr/>
        </p:nvPicPr>
        <p:blipFill>
          <a:blip r:embed="rId7">
            <a:alphaModFix/>
          </a:blip>
          <a:stretch>
            <a:fillRect/>
          </a:stretch>
        </p:blipFill>
        <p:spPr>
          <a:xfrm>
            <a:off x="4857745" y="1990725"/>
            <a:ext cx="4286250" cy="6266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819150" y="4722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RUSSIA</a:t>
            </a:r>
            <a:endParaRPr/>
          </a:p>
        </p:txBody>
      </p:sp>
      <p:sp>
        <p:nvSpPr>
          <p:cNvPr id="137" name="Shape 137"/>
          <p:cNvSpPr txBox="1"/>
          <p:nvPr>
            <p:ph idx="1" type="body"/>
          </p:nvPr>
        </p:nvSpPr>
        <p:spPr>
          <a:xfrm>
            <a:off x="380300" y="117532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Russian kitchen is very </a:t>
            </a:r>
            <a:r>
              <a:rPr lang="en"/>
              <a:t>diverse, and it depends of region and people that lives there. It was created under different influences - history and religion, the way of life, the geographical climate and the crude climate. One of the most popular tradicional meal is Burjatski buzi</a:t>
            </a:r>
            <a:r>
              <a:rPr lang="en">
                <a:solidFill>
                  <a:srgbClr val="333333"/>
                </a:solidFill>
              </a:rPr>
              <a:t>, made in southeastern </a:t>
            </a:r>
            <a:r>
              <a:rPr lang="en">
                <a:solidFill>
                  <a:srgbClr val="333333"/>
                </a:solidFill>
              </a:rPr>
              <a:t>Sibir</a:t>
            </a:r>
            <a:r>
              <a:rPr lang="en">
                <a:solidFill>
                  <a:srgbClr val="333333"/>
                </a:solidFill>
              </a:rPr>
              <a:t>. It is a stuffed </a:t>
            </a:r>
            <a:r>
              <a:rPr lang="en">
                <a:solidFill>
                  <a:srgbClr val="333333"/>
                </a:solidFill>
              </a:rPr>
              <a:t>dough</a:t>
            </a:r>
            <a:r>
              <a:rPr lang="en">
                <a:solidFill>
                  <a:srgbClr val="333333"/>
                </a:solidFill>
              </a:rPr>
              <a:t>, filled with mixed meat, black onions and spices, cooked on steam. They eat it with their hands and hot tea or milk is always accompanied by them. Traditionally, they are preparing for holidays.</a:t>
            </a:r>
            <a:endParaRPr/>
          </a:p>
        </p:txBody>
      </p:sp>
      <p:pic>
        <p:nvPicPr>
          <p:cNvPr id="138" name="Shape 138"/>
          <p:cNvPicPr preferRelativeResize="0"/>
          <p:nvPr/>
        </p:nvPicPr>
        <p:blipFill>
          <a:blip r:embed="rId3">
            <a:alphaModFix/>
          </a:blip>
          <a:stretch>
            <a:fillRect/>
          </a:stretch>
        </p:blipFill>
        <p:spPr>
          <a:xfrm>
            <a:off x="3305925" y="2232650"/>
            <a:ext cx="5018926" cy="2590875"/>
          </a:xfrm>
          <a:prstGeom prst="rect">
            <a:avLst/>
          </a:prstGeom>
          <a:noFill/>
          <a:ln>
            <a:noFill/>
          </a:ln>
        </p:spPr>
      </p:pic>
      <p:sp>
        <p:nvSpPr>
          <p:cNvPr id="139" name="Shape 139"/>
          <p:cNvSpPr txBox="1"/>
          <p:nvPr/>
        </p:nvSpPr>
        <p:spPr>
          <a:xfrm>
            <a:off x="246950" y="1059150"/>
            <a:ext cx="8520600" cy="302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819150" y="434325"/>
            <a:ext cx="7505700" cy="101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CHINA</a:t>
            </a:r>
            <a:endParaRPr/>
          </a:p>
        </p:txBody>
      </p:sp>
      <p:sp>
        <p:nvSpPr>
          <p:cNvPr id="145" name="Shape 145"/>
          <p:cNvSpPr txBox="1"/>
          <p:nvPr>
            <p:ph idx="1" type="body"/>
          </p:nvPr>
        </p:nvSpPr>
        <p:spPr>
          <a:xfrm>
            <a:off x="311700" y="1152475"/>
            <a:ext cx="8520600" cy="1964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Chinese food is one of the most popular food around the world. </a:t>
            </a:r>
            <a:r>
              <a:rPr lang="en"/>
              <a:t>Rice</a:t>
            </a:r>
            <a:r>
              <a:rPr lang="en"/>
              <a:t> is the basic ingredient in this type of meal, mixed with vegetables, soy sauce, sweet, neutral or spicy spices. It depends of people taste. You can find Chinese restaurants almost in every country and their food can adapts to everyone. They always drink some tea with their meal, and they eat it with sticks. I can say with certainty that it is great, and you have my recommendation to try it, if you hadn’t already. </a:t>
            </a:r>
            <a:endParaRPr/>
          </a:p>
        </p:txBody>
      </p:sp>
      <p:pic>
        <p:nvPicPr>
          <p:cNvPr id="146" name="Shape 146"/>
          <p:cNvPicPr preferRelativeResize="0"/>
          <p:nvPr/>
        </p:nvPicPr>
        <p:blipFill>
          <a:blip r:embed="rId3">
            <a:alphaModFix/>
          </a:blip>
          <a:stretch>
            <a:fillRect/>
          </a:stretch>
        </p:blipFill>
        <p:spPr>
          <a:xfrm>
            <a:off x="530566" y="2567830"/>
            <a:ext cx="4322001" cy="2261858"/>
          </a:xfrm>
          <a:prstGeom prst="rect">
            <a:avLst/>
          </a:prstGeom>
          <a:noFill/>
          <a:ln>
            <a:noFill/>
          </a:ln>
        </p:spPr>
      </p:pic>
      <p:pic>
        <p:nvPicPr>
          <p:cNvPr id="147" name="Shape 147"/>
          <p:cNvPicPr preferRelativeResize="0"/>
          <p:nvPr/>
        </p:nvPicPr>
        <p:blipFill>
          <a:blip r:embed="rId4">
            <a:alphaModFix/>
          </a:blip>
          <a:stretch>
            <a:fillRect/>
          </a:stretch>
        </p:blipFill>
        <p:spPr>
          <a:xfrm>
            <a:off x="5089674" y="2567825"/>
            <a:ext cx="3538750" cy="2261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819150" y="556025"/>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ITALIA</a:t>
            </a:r>
            <a:endParaRPr/>
          </a:p>
        </p:txBody>
      </p:sp>
      <p:sp>
        <p:nvSpPr>
          <p:cNvPr id="153" name="Shape 153"/>
          <p:cNvSpPr txBox="1"/>
          <p:nvPr>
            <p:ph idx="1" type="body"/>
          </p:nvPr>
        </p:nvSpPr>
        <p:spPr>
          <a:xfrm>
            <a:off x="628625" y="1426850"/>
            <a:ext cx="78372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400"/>
              <a:t>Italian food is another popular food worldwide. Spaghetti and pasta are dominated on Italian table. They adore to eat them with tomato sauce or minced meat. It was named by the name of city; Spaghetti bolognese. Other meals with pasta are favorites, like lasagna. Pizza accomplished big popularity, that big that people across the world are opening restaurants.</a:t>
            </a:r>
            <a:endParaRPr sz="1400"/>
          </a:p>
        </p:txBody>
      </p:sp>
      <p:pic>
        <p:nvPicPr>
          <p:cNvPr id="154" name="Shape 154"/>
          <p:cNvPicPr preferRelativeResize="0"/>
          <p:nvPr/>
        </p:nvPicPr>
        <p:blipFill>
          <a:blip r:embed="rId3">
            <a:alphaModFix/>
          </a:blip>
          <a:stretch>
            <a:fillRect/>
          </a:stretch>
        </p:blipFill>
        <p:spPr>
          <a:xfrm>
            <a:off x="327650" y="2797488"/>
            <a:ext cx="2314575" cy="1514475"/>
          </a:xfrm>
          <a:prstGeom prst="rect">
            <a:avLst/>
          </a:prstGeom>
          <a:noFill/>
          <a:ln>
            <a:noFill/>
          </a:ln>
        </p:spPr>
      </p:pic>
      <p:pic>
        <p:nvPicPr>
          <p:cNvPr id="155" name="Shape 155"/>
          <p:cNvPicPr preferRelativeResize="0"/>
          <p:nvPr/>
        </p:nvPicPr>
        <p:blipFill rotWithShape="1">
          <a:blip r:embed="rId4">
            <a:alphaModFix/>
          </a:blip>
          <a:srcRect b="12427" l="0" r="0" t="12435"/>
          <a:stretch/>
        </p:blipFill>
        <p:spPr>
          <a:xfrm>
            <a:off x="2811775" y="2797500"/>
            <a:ext cx="3028950" cy="1514475"/>
          </a:xfrm>
          <a:prstGeom prst="rect">
            <a:avLst/>
          </a:prstGeom>
          <a:noFill/>
          <a:ln>
            <a:noFill/>
          </a:ln>
        </p:spPr>
      </p:pic>
      <p:pic>
        <p:nvPicPr>
          <p:cNvPr id="156" name="Shape 156"/>
          <p:cNvPicPr preferRelativeResize="0"/>
          <p:nvPr/>
        </p:nvPicPr>
        <p:blipFill>
          <a:blip r:embed="rId5">
            <a:alphaModFix/>
          </a:blip>
          <a:stretch>
            <a:fillRect/>
          </a:stretch>
        </p:blipFill>
        <p:spPr>
          <a:xfrm>
            <a:off x="6010275" y="2754638"/>
            <a:ext cx="2857500"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MEXICO</a:t>
            </a:r>
            <a:endParaRPr/>
          </a:p>
        </p:txBody>
      </p:sp>
      <p:sp>
        <p:nvSpPr>
          <p:cNvPr id="162" name="Shape 162"/>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Mexican food is all based on corn and </a:t>
            </a:r>
            <a:r>
              <a:rPr lang="en"/>
              <a:t>mushrooms and different kind of chilli peppers. Regular use of basic corn flour in recipes for meals in mexican kitchen, will not give characteristic tastes of mexican kitchen. Today tortilla in north Mexico are made of wheat flour (esp. Tortilla de harina), because corn don’t grow there that much, but on south Mexico they are made of corn flour (esp. Tortilla de masa).</a:t>
            </a:r>
            <a:br>
              <a:rPr lang="en"/>
            </a:br>
            <a:endParaRPr/>
          </a:p>
          <a:p>
            <a:pPr indent="0" lvl="0" marL="0">
              <a:spcBef>
                <a:spcPts val="1600"/>
              </a:spcBef>
              <a:spcAft>
                <a:spcPts val="1600"/>
              </a:spcAft>
              <a:buNone/>
            </a:pPr>
            <a:r>
              <a:rPr lang="en"/>
              <a:t>Mexican food is popular about different tastes and diverse spices.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506703" y="581003"/>
            <a:ext cx="3310900" cy="2203250"/>
          </a:xfrm>
          <a:prstGeom prst="rect">
            <a:avLst/>
          </a:prstGeom>
          <a:noFill/>
          <a:ln>
            <a:noFill/>
          </a:ln>
        </p:spPr>
      </p:pic>
      <p:pic>
        <p:nvPicPr>
          <p:cNvPr id="168" name="Shape 168"/>
          <p:cNvPicPr preferRelativeResize="0"/>
          <p:nvPr/>
        </p:nvPicPr>
        <p:blipFill>
          <a:blip r:embed="rId4">
            <a:alphaModFix/>
          </a:blip>
          <a:stretch>
            <a:fillRect/>
          </a:stretch>
        </p:blipFill>
        <p:spPr>
          <a:xfrm>
            <a:off x="4671050" y="581000"/>
            <a:ext cx="3489950" cy="2203250"/>
          </a:xfrm>
          <a:prstGeom prst="rect">
            <a:avLst/>
          </a:prstGeom>
          <a:noFill/>
          <a:ln>
            <a:noFill/>
          </a:ln>
        </p:spPr>
      </p:pic>
      <p:pic>
        <p:nvPicPr>
          <p:cNvPr id="169" name="Shape 169"/>
          <p:cNvPicPr preferRelativeResize="0"/>
          <p:nvPr/>
        </p:nvPicPr>
        <p:blipFill>
          <a:blip r:embed="rId5">
            <a:alphaModFix/>
          </a:blip>
          <a:stretch>
            <a:fillRect/>
          </a:stretch>
        </p:blipFill>
        <p:spPr>
          <a:xfrm>
            <a:off x="3002275" y="2936653"/>
            <a:ext cx="2667000" cy="171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