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5.xml"/>
  <Override ContentType="application/vnd.openxmlformats-officedocument.presentationml.comments+xml" PartName="/ppt/comments/comment4.xml"/>
  <Override ContentType="application/vnd.openxmlformats-officedocument.presentationml.comments+xml" PartName="/ppt/comments/comment3.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Robo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7" name="Milena Tasić"/>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8-04-11T21:18:12.003">
    <p:pos x="6000" y="0"/>
    <p:text>za naslovnu stranu</p:text>
  </p:cm>
  <p:cm authorId="0" idx="2" dt="2018-04-11T21:21:10.367">
    <p:pos x="6000" y="100"/>
    <p:text>pomeren je broj slajdova zbog naslovne strane</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3" dt="2018-04-28T00:26:56.231">
    <p:pos x="6000" y="0"/>
    <p:text>dobro je</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4" dt="2018-04-29T17:08:31.201">
    <p:pos x="6000" y="0"/>
    <p:text>neki ukras?</p:tex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5" dt="2018-04-29T17:09:23.462">
    <p:pos x="0" y="0"/>
    <p:text>Olympic Games</p:text>
  </p:cm>
  <p:cm authorId="0" idx="6" dt="2018-04-29T17:09:54.463">
    <p:pos x="0" y="100"/>
    <p:text>briši tačke iza godina</p:text>
  </p:cm>
</p:cmLst>
</file>

<file path=ppt/comments/comment5.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7" dt="2018-04-01T16:18:44.676">
    <p:pos x="6000" y="0"/>
    <p:text>Рок је 30.4. :)
Хитно ми доставите тему на енглеском језику.</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comments" Target="../comments/commen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comments" Target="../comments/comment4.xml"/><Relationship Id="rId4" Type="http://schemas.openxmlformats.org/officeDocument/2006/relationships/image" Target="../media/image4.gif"/><Relationship Id="rId5" Type="http://schemas.openxmlformats.org/officeDocument/2006/relationships/image" Target="../media/image1.jpg"/><Relationship Id="rId6" Type="http://schemas.openxmlformats.org/officeDocument/2006/relationships/image" Target="../media/image6.png"/><Relationship Id="rId7"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comments" Target="../comments/commen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comments" Target="../comments/commen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5" name="Shape 5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
        <p:nvSpPr>
          <p:cNvPr id="56" name="Shape 56"/>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11" name="Shape 11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17" name="Shape 1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3" name="Shape 1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7" name="Shape 127"/>
        <p:cNvGrpSpPr/>
        <p:nvPr/>
      </p:nvGrpSpPr>
      <p:grpSpPr>
        <a:xfrm>
          <a:off x="0" y="0"/>
          <a:ext cx="0" cy="0"/>
          <a:chOff x="0" y="0"/>
          <a:chExt cx="0" cy="0"/>
        </a:xfrm>
      </p:grpSpPr>
      <p:sp>
        <p:nvSpPr>
          <p:cNvPr id="128" name="Shape 128"/>
          <p:cNvSpPr txBox="1"/>
          <p:nvPr>
            <p:ph type="title"/>
          </p:nvPr>
        </p:nvSpPr>
        <p:spPr>
          <a:xfrm>
            <a:off x="261250" y="350525"/>
            <a:ext cx="8704500" cy="658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                  </a:t>
            </a:r>
            <a:endParaRPr/>
          </a:p>
        </p:txBody>
      </p:sp>
      <p:sp>
        <p:nvSpPr>
          <p:cNvPr id="129" name="Shape 129"/>
          <p:cNvSpPr txBox="1"/>
          <p:nvPr>
            <p:ph idx="1" type="body"/>
          </p:nvPr>
        </p:nvSpPr>
        <p:spPr>
          <a:xfrm>
            <a:off x="261250" y="1304625"/>
            <a:ext cx="8704500" cy="34098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sz="1350">
              <a:solidFill>
                <a:schemeClr val="dk1"/>
              </a:solidFill>
              <a:highlight>
                <a:srgbClr val="F5F5F5"/>
              </a:highlight>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FC5E8"/>
        </a:solidFill>
      </p:bgPr>
    </p:bg>
    <p:spTree>
      <p:nvGrpSpPr>
        <p:cNvPr id="133" name="Shape 133"/>
        <p:cNvGrpSpPr/>
        <p:nvPr/>
      </p:nvGrpSpPr>
      <p:grpSpPr>
        <a:xfrm>
          <a:off x="0" y="0"/>
          <a:ext cx="0" cy="0"/>
          <a:chOff x="0" y="0"/>
          <a:chExt cx="0" cy="0"/>
        </a:xfrm>
      </p:grpSpPr>
      <p:sp>
        <p:nvSpPr>
          <p:cNvPr id="134" name="Shape 134"/>
          <p:cNvSpPr txBox="1"/>
          <p:nvPr>
            <p:ph type="title"/>
          </p:nvPr>
        </p:nvSpPr>
        <p:spPr>
          <a:xfrm>
            <a:off x="1582625" y="87950"/>
            <a:ext cx="65943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 Football World Cup in 1930</a:t>
            </a:r>
            <a:endParaRPr/>
          </a:p>
        </p:txBody>
      </p:sp>
      <p:sp>
        <p:nvSpPr>
          <p:cNvPr id="135" name="Shape 135"/>
          <p:cNvSpPr txBox="1"/>
          <p:nvPr>
            <p:ph idx="1" type="body"/>
          </p:nvPr>
        </p:nvSpPr>
        <p:spPr>
          <a:xfrm>
            <a:off x="0" y="774300"/>
            <a:ext cx="7701900" cy="42549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sz="1350">
                <a:solidFill>
                  <a:schemeClr val="dk1"/>
                </a:solidFill>
                <a:highlight>
                  <a:srgbClr val="F5F5F5"/>
                </a:highlight>
                <a:latin typeface="Roboto"/>
                <a:ea typeface="Roboto"/>
                <a:cs typeface="Roboto"/>
                <a:sym typeface="Roboto"/>
              </a:rPr>
              <a:t>The World Cup in 1930 was the first official World Cup to open a new page in football history. It was held in Uruguay from 13 to 30 July. FIFA chose Uruguay as the first host at a meeting in Barcelona because Uruguay celebrated the centenary of independence in Uruguay in 1930.Thirteen teams competed at the first World Championship, four of them from Europe, and nine from South and North America.</a:t>
            </a:r>
            <a:endParaRPr sz="1350">
              <a:solidFill>
                <a:schemeClr val="dk1"/>
              </a:solidFill>
              <a:highlight>
                <a:srgbClr val="F5F5F5"/>
              </a:highlight>
              <a:latin typeface="Roboto"/>
              <a:ea typeface="Roboto"/>
              <a:cs typeface="Roboto"/>
              <a:sym typeface="Roboto"/>
            </a:endParaRPr>
          </a:p>
          <a:p>
            <a:pPr indent="0" lvl="0" marL="0">
              <a:spcBef>
                <a:spcPts val="1600"/>
              </a:spcBef>
              <a:spcAft>
                <a:spcPts val="0"/>
              </a:spcAft>
              <a:buClr>
                <a:schemeClr val="dk1"/>
              </a:buClr>
              <a:buSzPts val="1100"/>
              <a:buFont typeface="Arial"/>
              <a:buNone/>
            </a:pPr>
            <a:r>
              <a:rPr lang="en" sz="1350">
                <a:solidFill>
                  <a:schemeClr val="dk1"/>
                </a:solidFill>
                <a:highlight>
                  <a:srgbClr val="F5F5F5"/>
                </a:highlight>
                <a:latin typeface="Roboto"/>
                <a:ea typeface="Roboto"/>
                <a:cs typeface="Roboto"/>
                <a:sym typeface="Roboto"/>
              </a:rPr>
              <a:t>Thirteen teams were divided into four groups. The first group is Argentina, Cile, France,  Mexico: Argentina goes to semifinals. The other group is Brazil, Yugoslavia i Bolivia: Yugoslavia goes to semifinals. In the third group are Uruguay, Peru and Romania: Uruguay goes to semifinals. In the fourth group are US, Belgium and Paraguay: US goes to semifinals.</a:t>
            </a:r>
            <a:endParaRPr sz="1350">
              <a:solidFill>
                <a:schemeClr val="dk1"/>
              </a:solidFill>
              <a:highlight>
                <a:srgbClr val="F5F5F5"/>
              </a:highlight>
              <a:latin typeface="Roboto"/>
              <a:ea typeface="Roboto"/>
              <a:cs typeface="Roboto"/>
              <a:sym typeface="Roboto"/>
            </a:endParaRPr>
          </a:p>
          <a:p>
            <a:pPr indent="0" lvl="0" marL="0">
              <a:spcBef>
                <a:spcPts val="1600"/>
              </a:spcBef>
              <a:spcAft>
                <a:spcPts val="0"/>
              </a:spcAft>
              <a:buClr>
                <a:schemeClr val="dk1"/>
              </a:buClr>
              <a:buSzPts val="1100"/>
              <a:buFont typeface="Arial"/>
              <a:buNone/>
            </a:pPr>
            <a:r>
              <a:rPr lang="en" sz="1350">
                <a:solidFill>
                  <a:schemeClr val="dk1"/>
                </a:solidFill>
                <a:highlight>
                  <a:srgbClr val="F5F5F5"/>
                </a:highlight>
                <a:latin typeface="Roboto"/>
                <a:ea typeface="Roboto"/>
                <a:cs typeface="Roboto"/>
                <a:sym typeface="Roboto"/>
              </a:rPr>
              <a:t>In the semifinals were played by Argentina and US, and Yugoslavia with Uruguay. Argentina beat the US 6:1, and Uruguay defeated Yugoslavia 6:1.</a:t>
            </a:r>
            <a:endParaRPr sz="1350">
              <a:solidFill>
                <a:schemeClr val="dk1"/>
              </a:solidFill>
              <a:highlight>
                <a:srgbClr val="F5F5F5"/>
              </a:highlight>
              <a:latin typeface="Roboto"/>
              <a:ea typeface="Roboto"/>
              <a:cs typeface="Roboto"/>
              <a:sym typeface="Roboto"/>
            </a:endParaRPr>
          </a:p>
          <a:p>
            <a:pPr indent="0" lvl="0" marL="0">
              <a:spcBef>
                <a:spcPts val="1600"/>
              </a:spcBef>
              <a:spcAft>
                <a:spcPts val="0"/>
              </a:spcAft>
              <a:buClr>
                <a:schemeClr val="dk1"/>
              </a:buClr>
              <a:buSzPts val="1100"/>
              <a:buFont typeface="Arial"/>
              <a:buNone/>
            </a:pPr>
            <a:r>
              <a:rPr lang="en" sz="1350">
                <a:solidFill>
                  <a:schemeClr val="dk1"/>
                </a:solidFill>
                <a:highlight>
                  <a:srgbClr val="F5F5F5"/>
                </a:highlight>
                <a:latin typeface="Roboto"/>
                <a:ea typeface="Roboto"/>
                <a:cs typeface="Roboto"/>
                <a:sym typeface="Roboto"/>
              </a:rPr>
              <a:t>In the final played Uruguay and Argentina Uruguay defeated Argentina 4:2.</a:t>
            </a:r>
            <a:endParaRPr sz="1350">
              <a:solidFill>
                <a:schemeClr val="dk1"/>
              </a:solidFill>
              <a:highlight>
                <a:srgbClr val="F5F5F5"/>
              </a:highlight>
              <a:latin typeface="Roboto"/>
              <a:ea typeface="Roboto"/>
              <a:cs typeface="Roboto"/>
              <a:sym typeface="Roboto"/>
            </a:endParaRPr>
          </a:p>
          <a:p>
            <a:pPr indent="0" lvl="0" marL="0" rtl="0">
              <a:spcBef>
                <a:spcPts val="1600"/>
              </a:spcBef>
              <a:spcAft>
                <a:spcPts val="1600"/>
              </a:spcAft>
              <a:buClr>
                <a:schemeClr val="dk1"/>
              </a:buClr>
              <a:buSzPts val="1100"/>
              <a:buFont typeface="Arial"/>
              <a:buNone/>
            </a:pPr>
            <a:r>
              <a:rPr lang="en" sz="1350">
                <a:solidFill>
                  <a:schemeClr val="dk1"/>
                </a:solidFill>
                <a:highlight>
                  <a:srgbClr val="F5F5F5"/>
                </a:highlight>
                <a:latin typeface="Roboto"/>
                <a:ea typeface="Roboto"/>
                <a:cs typeface="Roboto"/>
                <a:sym typeface="Roboto"/>
              </a:rPr>
              <a:t>The first title of Yugoslavia was the championship in 1924 when Yugoslavija defeated Hajduk 2:1 </a:t>
            </a:r>
            <a:endParaRPr sz="1350">
              <a:solidFill>
                <a:schemeClr val="dk1"/>
              </a:solidFill>
              <a:highlight>
                <a:srgbClr val="F5F5F5"/>
              </a:highlight>
              <a:latin typeface="Roboto"/>
              <a:ea typeface="Roboto"/>
              <a:cs typeface="Roboto"/>
              <a:sym typeface="Roboto"/>
            </a:endParaRPr>
          </a:p>
        </p:txBody>
      </p:sp>
      <p:pic>
        <p:nvPicPr>
          <p:cNvPr id="136" name="Shape 136"/>
          <p:cNvPicPr preferRelativeResize="0"/>
          <p:nvPr/>
        </p:nvPicPr>
        <p:blipFill>
          <a:blip r:embed="rId3">
            <a:alphaModFix/>
          </a:blip>
          <a:stretch>
            <a:fillRect/>
          </a:stretch>
        </p:blipFill>
        <p:spPr>
          <a:xfrm>
            <a:off x="7701900" y="984725"/>
            <a:ext cx="1389175" cy="260252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140" name="Shape 140"/>
        <p:cNvGrpSpPr/>
        <p:nvPr/>
      </p:nvGrpSpPr>
      <p:grpSpPr>
        <a:xfrm>
          <a:off x="0" y="0"/>
          <a:ext cx="0" cy="0"/>
          <a:chOff x="0" y="0"/>
          <a:chExt cx="0" cy="0"/>
        </a:xfrm>
      </p:grpSpPr>
      <p:sp>
        <p:nvSpPr>
          <p:cNvPr id="141" name="Shape 141"/>
          <p:cNvSpPr txBox="1"/>
          <p:nvPr/>
        </p:nvSpPr>
        <p:spPr>
          <a:xfrm>
            <a:off x="1223125" y="0"/>
            <a:ext cx="6792900" cy="6531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lang="en" sz="2800">
                <a:solidFill>
                  <a:schemeClr val="dk1"/>
                </a:solidFill>
              </a:rPr>
              <a:t>Summer Olympics in the 1960s Rome</a:t>
            </a:r>
            <a:endParaRPr/>
          </a:p>
        </p:txBody>
      </p:sp>
      <p:sp>
        <p:nvSpPr>
          <p:cNvPr id="142" name="Shape 142"/>
          <p:cNvSpPr txBox="1"/>
          <p:nvPr>
            <p:ph idx="1" type="body"/>
          </p:nvPr>
        </p:nvSpPr>
        <p:spPr>
          <a:xfrm>
            <a:off x="0" y="572700"/>
            <a:ext cx="9144000" cy="4570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During the Olympic Games, from August 26 to September 10, a football tournament was held in seven Italian cities. Sixteen teams participated in the tournament, which were divided into four groups in four teams in the first qualifying phase.</a:t>
            </a:r>
            <a:endParaRPr/>
          </a:p>
          <a:p>
            <a:pPr indent="0" lvl="0" marL="0" rtl="0">
              <a:spcBef>
                <a:spcPts val="1600"/>
              </a:spcBef>
              <a:spcAft>
                <a:spcPts val="0"/>
              </a:spcAft>
              <a:buNone/>
            </a:pPr>
            <a:r>
              <a:rPr lang="en"/>
              <a:t>Grupa1: Bulgarian, UAR, Yugoslavia, Turkish:Yugoslavia goes further into the semifinals</a:t>
            </a:r>
            <a:endParaRPr/>
          </a:p>
          <a:p>
            <a:pPr indent="0" lvl="0" marL="0" rtl="0">
              <a:spcBef>
                <a:spcPts val="1600"/>
              </a:spcBef>
              <a:spcAft>
                <a:spcPts val="0"/>
              </a:spcAft>
              <a:buNone/>
            </a:pPr>
            <a:r>
              <a:rPr lang="en"/>
              <a:t>Grupa2: Brazil, Italy, R China, UK: Italy goes further into semifinals</a:t>
            </a:r>
            <a:endParaRPr/>
          </a:p>
          <a:p>
            <a:pPr indent="0" lvl="0" marL="0" rtl="0">
              <a:spcBef>
                <a:spcPts val="1600"/>
              </a:spcBef>
              <a:spcAft>
                <a:spcPts val="0"/>
              </a:spcAft>
              <a:buNone/>
            </a:pPr>
            <a:r>
              <a:rPr lang="en"/>
              <a:t>Grupa3: Argentina, Denmark, Poland, Tunisia: Denmark goes further into semifinals</a:t>
            </a:r>
            <a:endParaRPr/>
          </a:p>
          <a:p>
            <a:pPr indent="0" lvl="0" marL="0" rtl="0">
              <a:spcBef>
                <a:spcPts val="1600"/>
              </a:spcBef>
              <a:spcAft>
                <a:spcPts val="0"/>
              </a:spcAft>
              <a:buNone/>
            </a:pPr>
            <a:r>
              <a:rPr lang="en"/>
              <a:t>Grupa4: India, Hungary, Peru, France: Hungary goes further into semifinals</a:t>
            </a:r>
            <a:endParaRPr/>
          </a:p>
          <a:p>
            <a:pPr indent="0" lvl="0" marL="0" rtl="0">
              <a:spcBef>
                <a:spcPts val="1600"/>
              </a:spcBef>
              <a:spcAft>
                <a:spcPts val="0"/>
              </a:spcAft>
              <a:buNone/>
            </a:pPr>
            <a:r>
              <a:rPr lang="en"/>
              <a:t>Hungary and Italy played match for the third place where Italy lost of Hungary 2:1.</a:t>
            </a:r>
            <a:endParaRPr/>
          </a:p>
          <a:p>
            <a:pPr indent="0" lvl="0" marL="0" rtl="0">
              <a:spcBef>
                <a:spcPts val="1600"/>
              </a:spcBef>
              <a:spcAft>
                <a:spcPts val="0"/>
              </a:spcAft>
              <a:buNone/>
            </a:pPr>
            <a:r>
              <a:rPr lang="en"/>
              <a:t>In the final match of Yugoslavia and Denmark, Yugoslavia became the Olympic champion with a victory of 3:1.</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5A6BD"/>
        </a:solidFill>
      </p:bgPr>
    </p:bg>
    <p:spTree>
      <p:nvGrpSpPr>
        <p:cNvPr id="146" name="Shape 146"/>
        <p:cNvGrpSpPr/>
        <p:nvPr/>
      </p:nvGrpSpPr>
      <p:grpSpPr>
        <a:xfrm>
          <a:off x="0" y="0"/>
          <a:ext cx="0" cy="0"/>
          <a:chOff x="0" y="0"/>
          <a:chExt cx="0" cy="0"/>
        </a:xfrm>
      </p:grpSpPr>
      <p:sp>
        <p:nvSpPr>
          <p:cNvPr id="147" name="Shape 147"/>
          <p:cNvSpPr txBox="1"/>
          <p:nvPr>
            <p:ph idx="1" type="body"/>
          </p:nvPr>
        </p:nvSpPr>
        <p:spPr>
          <a:xfrm>
            <a:off x="-25" y="0"/>
            <a:ext cx="9144000" cy="51435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Medals of Yugoslavia </a:t>
            </a:r>
            <a:endParaRPr/>
          </a:p>
          <a:p>
            <a:pPr indent="0" lvl="0" marL="0">
              <a:spcBef>
                <a:spcPts val="1600"/>
              </a:spcBef>
              <a:spcAft>
                <a:spcPts val="0"/>
              </a:spcAft>
              <a:buClr>
                <a:schemeClr val="dk1"/>
              </a:buClr>
              <a:buSzPts val="1100"/>
              <a:buFont typeface="Arial"/>
              <a:buNone/>
            </a:pPr>
            <a:r>
              <a:rPr lang="en"/>
              <a:t>Olimpijske</a:t>
            </a:r>
            <a:r>
              <a:rPr lang="en"/>
              <a:t> igre:1960. gold-Rim, 1948. silver-London, 1984. bronze-Los Angeles,...</a:t>
            </a:r>
            <a:endParaRPr/>
          </a:p>
          <a:p>
            <a:pPr indent="0" lvl="0" marL="0">
              <a:spcBef>
                <a:spcPts val="1600"/>
              </a:spcBef>
              <a:spcAft>
                <a:spcPts val="0"/>
              </a:spcAft>
              <a:buClr>
                <a:schemeClr val="dk1"/>
              </a:buClr>
              <a:buSzPts val="1100"/>
              <a:buFont typeface="Arial"/>
              <a:buNone/>
            </a:pPr>
            <a:r>
              <a:rPr lang="en"/>
              <a:t>European championship: 1960. silver-France, 1968. silver-Italy</a:t>
            </a:r>
            <a:endParaRPr/>
          </a:p>
          <a:p>
            <a:pPr indent="0" lvl="0" marL="0">
              <a:spcBef>
                <a:spcPts val="1600"/>
              </a:spcBef>
              <a:spcAft>
                <a:spcPts val="0"/>
              </a:spcAft>
              <a:buClr>
                <a:schemeClr val="dk1"/>
              </a:buClr>
              <a:buSzPts val="1100"/>
              <a:buFont typeface="Arial"/>
              <a:buNone/>
            </a:pPr>
            <a:r>
              <a:rPr lang="en"/>
              <a:t>Mediterranean Games: 1971. gold-Izmir, 1979. gold-Split</a:t>
            </a:r>
            <a:endParaRPr/>
          </a:p>
          <a:p>
            <a:pPr indent="0" lvl="0" marL="0">
              <a:spcBef>
                <a:spcPts val="1600"/>
              </a:spcBef>
              <a:spcAft>
                <a:spcPts val="1600"/>
              </a:spcAft>
              <a:buNone/>
            </a:pPr>
            <a:r>
              <a:t/>
            </a:r>
            <a:endParaRPr/>
          </a:p>
        </p:txBody>
      </p:sp>
      <p:pic>
        <p:nvPicPr>
          <p:cNvPr id="148" name="Shape 148"/>
          <p:cNvPicPr preferRelativeResize="0"/>
          <p:nvPr/>
        </p:nvPicPr>
        <p:blipFill>
          <a:blip r:embed="rId4">
            <a:alphaModFix/>
          </a:blip>
          <a:stretch>
            <a:fillRect/>
          </a:stretch>
        </p:blipFill>
        <p:spPr>
          <a:xfrm>
            <a:off x="171375" y="2372900"/>
            <a:ext cx="1459175" cy="1948725"/>
          </a:xfrm>
          <a:prstGeom prst="rect">
            <a:avLst/>
          </a:prstGeom>
          <a:noFill/>
          <a:ln>
            <a:noFill/>
          </a:ln>
        </p:spPr>
      </p:pic>
      <p:pic>
        <p:nvPicPr>
          <p:cNvPr id="149" name="Shape 149"/>
          <p:cNvPicPr preferRelativeResize="0"/>
          <p:nvPr/>
        </p:nvPicPr>
        <p:blipFill>
          <a:blip r:embed="rId5">
            <a:alphaModFix/>
          </a:blip>
          <a:stretch>
            <a:fillRect/>
          </a:stretch>
        </p:blipFill>
        <p:spPr>
          <a:xfrm>
            <a:off x="1808675" y="2527300"/>
            <a:ext cx="2632699" cy="1794326"/>
          </a:xfrm>
          <a:prstGeom prst="rect">
            <a:avLst/>
          </a:prstGeom>
          <a:noFill/>
          <a:ln>
            <a:noFill/>
          </a:ln>
        </p:spPr>
      </p:pic>
      <p:pic>
        <p:nvPicPr>
          <p:cNvPr id="150" name="Shape 150"/>
          <p:cNvPicPr preferRelativeResize="0"/>
          <p:nvPr/>
        </p:nvPicPr>
        <p:blipFill>
          <a:blip r:embed="rId6">
            <a:alphaModFix/>
          </a:blip>
          <a:stretch>
            <a:fillRect/>
          </a:stretch>
        </p:blipFill>
        <p:spPr>
          <a:xfrm>
            <a:off x="4507025" y="2420425"/>
            <a:ext cx="1193150" cy="2186050"/>
          </a:xfrm>
          <a:prstGeom prst="rect">
            <a:avLst/>
          </a:prstGeom>
          <a:noFill/>
          <a:ln>
            <a:noFill/>
          </a:ln>
        </p:spPr>
      </p:pic>
      <p:pic>
        <p:nvPicPr>
          <p:cNvPr id="151" name="Shape 151"/>
          <p:cNvPicPr preferRelativeResize="0"/>
          <p:nvPr/>
        </p:nvPicPr>
        <p:blipFill>
          <a:blip r:embed="rId7">
            <a:alphaModFix/>
          </a:blip>
          <a:stretch>
            <a:fillRect/>
          </a:stretch>
        </p:blipFill>
        <p:spPr>
          <a:xfrm>
            <a:off x="6080175" y="1969150"/>
            <a:ext cx="2303799" cy="23524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Shape 15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57" name="Shape 15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63" name="Shape 16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69" name="Shape 16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txBox="1"/>
          <p:nvPr>
            <p:ph idx="1" type="body"/>
          </p:nvPr>
        </p:nvSpPr>
        <p:spPr>
          <a:xfrm>
            <a:off x="179200" y="542050"/>
            <a:ext cx="8520600" cy="4505100"/>
          </a:xfrm>
          <a:prstGeom prst="rect">
            <a:avLst/>
          </a:prstGeom>
          <a:solidFill>
            <a:schemeClr val="accent6"/>
          </a:solidFill>
        </p:spPr>
        <p:txBody>
          <a:bodyPr anchorCtr="0" anchor="t" bIns="91425" lIns="91425" spcFirstLastPara="1" rIns="91425" wrap="square" tIns="91425">
            <a:noAutofit/>
          </a:bodyPr>
          <a:lstStyle/>
          <a:p>
            <a:pPr indent="0" lvl="0" marL="0">
              <a:spcBef>
                <a:spcPts val="0"/>
              </a:spcBef>
              <a:spcAft>
                <a:spcPts val="1600"/>
              </a:spcAft>
              <a:buNone/>
            </a:pPr>
            <a:r>
              <a:rPr lang="en"/>
              <a:t>Serbia met football in the spring of 1896. After returning from school in Germany, Hugo Buli, a Jew, brought the first football in Belgrade. Serbia proved to be a fertile ground for a new game and soon, on May 19th, Belgrade citizens saw the first football game.The first ball and the first match conditioned the gathering in clubs on May 1, 1899, the ‘’Trade Cafe’’ held the founding assembly of the first Serbian Ball Association. Feti Bey was elected president and vice-president was Mihailo Zivadinovic. On that day, the foundation for the construction of the serbian ‘’ home of football’’ was laid. </a:t>
            </a:r>
            <a:endParaRPr/>
          </a:p>
        </p:txBody>
      </p:sp>
      <p:sp>
        <p:nvSpPr>
          <p:cNvPr id="62" name="Shape 62"/>
          <p:cNvSpPr txBox="1"/>
          <p:nvPr/>
        </p:nvSpPr>
        <p:spPr>
          <a:xfrm>
            <a:off x="795000" y="132500"/>
            <a:ext cx="6046800" cy="530100"/>
          </a:xfrm>
          <a:prstGeom prst="rect">
            <a:avLst/>
          </a:prstGeom>
          <a:noFill/>
          <a:ln>
            <a:noFill/>
          </a:ln>
        </p:spPr>
        <p:txBody>
          <a:bodyPr anchorCtr="0" anchor="ctr" bIns="91425" lIns="91425" spcFirstLastPara="1" rIns="91425" wrap="square" tIns="91425">
            <a:noAutofit/>
          </a:bodyPr>
          <a:lstStyle/>
          <a:p>
            <a:pPr indent="0" lvl="0" marL="0" rtl="0">
              <a:lnSpc>
                <a:spcPct val="115000"/>
              </a:lnSpc>
              <a:spcBef>
                <a:spcPts val="0"/>
              </a:spcBef>
              <a:spcAft>
                <a:spcPts val="1600"/>
              </a:spcAft>
              <a:buNone/>
            </a:pPr>
            <a:r>
              <a:rPr lang="en" sz="1800">
                <a:solidFill>
                  <a:schemeClr val="dk2"/>
                </a:solidFill>
              </a:rPr>
              <a:t> </a:t>
            </a:r>
            <a:r>
              <a:rPr b="1" lang="en" sz="1800">
                <a:solidFill>
                  <a:srgbClr val="CC0000"/>
                </a:solidFill>
              </a:rPr>
              <a:t>DEVELOPMENT OF FOOTBALL IN SERBIA</a:t>
            </a:r>
            <a:r>
              <a:rPr lang="en" sz="1800">
                <a:solidFill>
                  <a:schemeClr val="dk2"/>
                </a:solidFill>
              </a:rPr>
              <a:t> </a:t>
            </a:r>
            <a:endParaRPr sz="1800">
              <a:solidFill>
                <a:schemeClr val="dk2"/>
              </a:solidFill>
            </a:endParaRPr>
          </a:p>
        </p:txBody>
      </p:sp>
      <p:pic>
        <p:nvPicPr>
          <p:cNvPr id="63" name="Shape 63"/>
          <p:cNvPicPr preferRelativeResize="0"/>
          <p:nvPr/>
        </p:nvPicPr>
        <p:blipFill>
          <a:blip r:embed="rId4">
            <a:alphaModFix/>
          </a:blip>
          <a:stretch>
            <a:fillRect/>
          </a:stretch>
        </p:blipFill>
        <p:spPr>
          <a:xfrm>
            <a:off x="7203000" y="3096450"/>
            <a:ext cx="1216950" cy="1036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idx="1" type="body"/>
          </p:nvPr>
        </p:nvSpPr>
        <p:spPr>
          <a:xfrm>
            <a:off x="311700" y="289100"/>
            <a:ext cx="8520600" cy="4444800"/>
          </a:xfrm>
          <a:prstGeom prst="rect">
            <a:avLst/>
          </a:prstGeom>
          <a:solidFill>
            <a:srgbClr val="93C47D"/>
          </a:solidFill>
        </p:spPr>
        <p:txBody>
          <a:bodyPr anchorCtr="0" anchor="t" bIns="91425" lIns="91425" spcFirstLastPara="1" rIns="91425" wrap="square" tIns="91425">
            <a:noAutofit/>
          </a:bodyPr>
          <a:lstStyle/>
          <a:p>
            <a:pPr indent="0" lvl="0" marL="0">
              <a:spcBef>
                <a:spcPts val="0"/>
              </a:spcBef>
              <a:spcAft>
                <a:spcPts val="1600"/>
              </a:spcAft>
              <a:buNone/>
            </a:pPr>
            <a:r>
              <a:rPr lang="en"/>
              <a:t>In the spring of 1899, the first football field was built in Hyde Park at Topcidersko brdo, and on May 23 the same year, the first match between two teams of members of the ball.The first football club was founded on 3 May 1901 in Subotica, called the sports athletic club ‘’Backa’’. More than two years later, on September 14, 1903, ‘’Sumadija’’ was born in Kragujevac. After a short time, some other clubs were  founded. On September 1, 1911 the Belgrade Sports Club (bsk) was founded. This club dominated the Serbian scene with five titles won by the state and thus became the most profitable and best club of the Kingdom of Yugoslavia. </a:t>
            </a:r>
            <a:endParaRPr/>
          </a:p>
        </p:txBody>
      </p:sp>
      <p:pic>
        <p:nvPicPr>
          <p:cNvPr id="69" name="Shape 69"/>
          <p:cNvPicPr preferRelativeResize="0"/>
          <p:nvPr/>
        </p:nvPicPr>
        <p:blipFill>
          <a:blip r:embed="rId3">
            <a:alphaModFix/>
          </a:blip>
          <a:stretch>
            <a:fillRect/>
          </a:stretch>
        </p:blipFill>
        <p:spPr>
          <a:xfrm>
            <a:off x="6215675" y="3204150"/>
            <a:ext cx="2327275" cy="12889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4C1130"/>
        </a:solidFill>
      </p:bgPr>
    </p:bg>
    <p:spTree>
      <p:nvGrpSpPr>
        <p:cNvPr id="73" name="Shape 73"/>
        <p:cNvGrpSpPr/>
        <p:nvPr/>
      </p:nvGrpSpPr>
      <p:grpSpPr>
        <a:xfrm>
          <a:off x="0" y="0"/>
          <a:ext cx="0" cy="0"/>
          <a:chOff x="0" y="0"/>
          <a:chExt cx="0" cy="0"/>
        </a:xfrm>
      </p:grpSpPr>
      <p:sp>
        <p:nvSpPr>
          <p:cNvPr id="74" name="Shape 74"/>
          <p:cNvSpPr txBox="1"/>
          <p:nvPr>
            <p:ph idx="1" type="subTitle"/>
          </p:nvPr>
        </p:nvSpPr>
        <p:spPr>
          <a:xfrm>
            <a:off x="108400" y="144550"/>
            <a:ext cx="8949900" cy="4920600"/>
          </a:xfrm>
          <a:prstGeom prst="rect">
            <a:avLst/>
          </a:prstGeom>
          <a:solidFill>
            <a:schemeClr val="lt2"/>
          </a:solidFill>
        </p:spPr>
        <p:txBody>
          <a:bodyPr anchorCtr="0" anchor="t" bIns="91425" lIns="91425" spcFirstLastPara="1" rIns="91425" wrap="square" tIns="91425">
            <a:noAutofit/>
          </a:bodyPr>
          <a:lstStyle/>
          <a:p>
            <a:pPr indent="0" lvl="0" marL="0" rtl="0" algn="l">
              <a:spcBef>
                <a:spcPts val="0"/>
              </a:spcBef>
              <a:spcAft>
                <a:spcPts val="0"/>
              </a:spcAft>
              <a:buNone/>
            </a:pPr>
            <a:r>
              <a:rPr lang="en" sz="1800"/>
              <a:t>On april 18, 1919, the Yugoslavia football Association was founded in Zagreb. In 1930, 51 clubs were registered in Belgrade, and the Belgrade Ball Association had 91 members. After the discord in the alliance on May 16, 1930, the assembly was convened in Zagreb, and the alliance was given a new name, the Football Federation of Yugoslavia. That same year, the first world championship in Uruguay was held. In this championship, the national team awarded 3rd and 4th place.</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 After the war, stadiums and playgrounds were rebuilt, and new clubs began to emerge. Thus, on February 25, 1945. Metalac was founded, later renamed to BSK, and then to OFK Belgrade. The same year, marc 4. 1945. The </a:t>
            </a:r>
            <a:r>
              <a:rPr b="1" lang="en" sz="1800"/>
              <a:t>RED STAR</a:t>
            </a:r>
            <a:r>
              <a:rPr lang="en" sz="1800"/>
              <a:t> was founded, and after 4 october Partizan. </a:t>
            </a:r>
            <a:endParaRPr sz="1800"/>
          </a:p>
          <a:p>
            <a:pPr indent="0" lvl="0" marL="0" algn="l">
              <a:spcBef>
                <a:spcPts val="0"/>
              </a:spcBef>
              <a:spcAft>
                <a:spcPts val="0"/>
              </a:spcAft>
              <a:buClr>
                <a:schemeClr val="dk1"/>
              </a:buClr>
              <a:buSzPts val="1100"/>
              <a:buFont typeface="Arial"/>
              <a:buNone/>
            </a:pPr>
            <a:r>
              <a:rPr lang="en" sz="1800"/>
              <a:t>Then many teams were rebuilt and a replay started. </a:t>
            </a:r>
            <a:endParaRPr sz="1800"/>
          </a:p>
        </p:txBody>
      </p:sp>
      <p:pic>
        <p:nvPicPr>
          <p:cNvPr id="75" name="Shape 75"/>
          <p:cNvPicPr preferRelativeResize="0"/>
          <p:nvPr/>
        </p:nvPicPr>
        <p:blipFill>
          <a:blip r:embed="rId3">
            <a:alphaModFix/>
          </a:blip>
          <a:stretch>
            <a:fillRect/>
          </a:stretch>
        </p:blipFill>
        <p:spPr>
          <a:xfrm>
            <a:off x="6528750" y="3155975"/>
            <a:ext cx="2219825" cy="17586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1" name="Shape 8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7" name="Shape 8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3" name="Shape 9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9" name="Shape 9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05" name="Shape 10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