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5143500" cx="9144000"/>
  <p:notesSz cx="6858000" cy="9144000"/>
  <p:embeddedFontLst>
    <p:embeddedFont>
      <p:font typeface="Roboto"/>
      <p:regular r:id="rId23"/>
      <p:bold r:id="rId24"/>
      <p:italic r:id="rId25"/>
      <p:boldItalic r:id="rId26"/>
    </p:embeddedFont>
    <p:embeddedFont>
      <p:font typeface="Lobster"/>
      <p:regular r:id="rId27"/>
    </p:embeddedFont>
    <p:embeddedFont>
      <p:font typeface="EB Garamond"/>
      <p:regular r:id="rId28"/>
      <p:bold r:id="rId29"/>
      <p:italic r:id="rId30"/>
      <p:boldItalic r:id="rId31"/>
    </p:embeddedFont>
    <p:embeddedFont>
      <p:font typeface="Merriweather"/>
      <p:regular r:id="rId32"/>
      <p:bold r:id="rId33"/>
      <p:italic r:id="rId34"/>
      <p:boldItalic r:id="rId35"/>
    </p:embeddedFont>
    <p:embeddedFont>
      <p:font typeface="Comfortaa"/>
      <p:regular r:id="rId36"/>
      <p:bold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EBGaramond-regular.fntdata"/><Relationship Id="rId27" Type="http://schemas.openxmlformats.org/officeDocument/2006/relationships/font" Target="fonts/Lobster-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EBGaramond-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EBGaramond-boldItalic.fntdata"/><Relationship Id="rId30" Type="http://schemas.openxmlformats.org/officeDocument/2006/relationships/font" Target="fonts/EBGaramond-italic.fntdata"/><Relationship Id="rId11" Type="http://schemas.openxmlformats.org/officeDocument/2006/relationships/slide" Target="slides/slide7.xml"/><Relationship Id="rId33" Type="http://schemas.openxmlformats.org/officeDocument/2006/relationships/font" Target="fonts/Merriweather-bold.fntdata"/><Relationship Id="rId10" Type="http://schemas.openxmlformats.org/officeDocument/2006/relationships/slide" Target="slides/slide6.xml"/><Relationship Id="rId32" Type="http://schemas.openxmlformats.org/officeDocument/2006/relationships/font" Target="fonts/Merriweather-regular.fntdata"/><Relationship Id="rId13" Type="http://schemas.openxmlformats.org/officeDocument/2006/relationships/slide" Target="slides/slide9.xml"/><Relationship Id="rId35" Type="http://schemas.openxmlformats.org/officeDocument/2006/relationships/font" Target="fonts/Merriweather-boldItalic.fntdata"/><Relationship Id="rId12" Type="http://schemas.openxmlformats.org/officeDocument/2006/relationships/slide" Target="slides/slide8.xml"/><Relationship Id="rId34" Type="http://schemas.openxmlformats.org/officeDocument/2006/relationships/font" Target="fonts/Merriweather-italic.fntdata"/><Relationship Id="rId15" Type="http://schemas.openxmlformats.org/officeDocument/2006/relationships/slide" Target="slides/slide11.xml"/><Relationship Id="rId37" Type="http://schemas.openxmlformats.org/officeDocument/2006/relationships/font" Target="fonts/Comfortaa-bold.fntdata"/><Relationship Id="rId14" Type="http://schemas.openxmlformats.org/officeDocument/2006/relationships/slide" Target="slides/slide10.xml"/><Relationship Id="rId36" Type="http://schemas.openxmlformats.org/officeDocument/2006/relationships/font" Target="fonts/Comfortaa-regular.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6" name="Shape 11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4" name="Shape 13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5" name="Shape 14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7" name="Shape 15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3" name="Shape 16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9" name="Shape 16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5" name="Shape 17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9" name="Shape 5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6" name="Shape 6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3" name="Shape 7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0" name="Shape 8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9" name="Shape 10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Shape 4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4.jpg"/><Relationship Id="rId4" Type="http://schemas.openxmlformats.org/officeDocument/2006/relationships/image" Target="../media/image23.jpg"/><Relationship Id="rId5" Type="http://schemas.openxmlformats.org/officeDocument/2006/relationships/image" Target="../media/image20.jpg"/><Relationship Id="rId6" Type="http://schemas.openxmlformats.org/officeDocument/2006/relationships/image" Target="../media/image17.jpg"/><Relationship Id="rId7"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8.jpg"/><Relationship Id="rId4" Type="http://schemas.openxmlformats.org/officeDocument/2006/relationships/image" Target="../media/image16.jpg"/><Relationship Id="rId5" Type="http://schemas.openxmlformats.org/officeDocument/2006/relationships/image" Target="../media/image19.jpg"/><Relationship Id="rId6" Type="http://schemas.openxmlformats.org/officeDocument/2006/relationships/image" Target="../media/image24.jpg"/><Relationship Id="rId7"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9.jpg"/><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7.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2.jpg"/><Relationship Id="rId5" Type="http://schemas.openxmlformats.org/officeDocument/2006/relationships/image" Target="../media/image2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jpg"/><Relationship Id="rId4" Type="http://schemas.openxmlformats.org/officeDocument/2006/relationships/image" Target="../media/image6.jpg"/><Relationship Id="rId5"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jpg"/><Relationship Id="rId4" Type="http://schemas.openxmlformats.org/officeDocument/2006/relationships/image" Target="../media/image10.jpg"/><Relationship Id="rId5"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jpg"/><Relationship Id="rId4" Type="http://schemas.openxmlformats.org/officeDocument/2006/relationships/image" Target="../media/image21.jpg"/><Relationship Id="rId5"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Shape 54"/>
          <p:cNvSpPr txBox="1"/>
          <p:nvPr/>
        </p:nvSpPr>
        <p:spPr>
          <a:xfrm>
            <a:off x="1780309" y="2654635"/>
            <a:ext cx="2812500" cy="204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55" name="Shape 55"/>
          <p:cNvSpPr txBox="1"/>
          <p:nvPr/>
        </p:nvSpPr>
        <p:spPr>
          <a:xfrm>
            <a:off x="914395" y="384337"/>
            <a:ext cx="7315200" cy="8535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i="1" lang="en" sz="6000">
                <a:solidFill>
                  <a:srgbClr val="0000FF"/>
                </a:solidFill>
                <a:latin typeface="Lobster"/>
                <a:ea typeface="Lobster"/>
                <a:cs typeface="Lobster"/>
                <a:sym typeface="Lobster"/>
              </a:rPr>
              <a:t>Fashion and style</a:t>
            </a:r>
            <a:endParaRPr i="1" sz="6000">
              <a:solidFill>
                <a:srgbClr val="0000FF"/>
              </a:solidFill>
              <a:latin typeface="Lobster"/>
              <a:ea typeface="Lobster"/>
              <a:cs typeface="Lobster"/>
              <a:sym typeface="Lobster"/>
            </a:endParaRPr>
          </a:p>
        </p:txBody>
      </p:sp>
      <p:pic>
        <p:nvPicPr>
          <p:cNvPr id="56" name="Shape 56"/>
          <p:cNvPicPr preferRelativeResize="0"/>
          <p:nvPr/>
        </p:nvPicPr>
        <p:blipFill rotWithShape="1">
          <a:blip r:embed="rId3">
            <a:alphaModFix/>
          </a:blip>
          <a:srcRect b="0" l="0" r="0" t="0"/>
          <a:stretch/>
        </p:blipFill>
        <p:spPr>
          <a:xfrm>
            <a:off x="2351810" y="1640681"/>
            <a:ext cx="4440400" cy="28266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Shape 118"/>
          <p:cNvSpPr txBox="1"/>
          <p:nvPr>
            <p:ph type="title"/>
          </p:nvPr>
        </p:nvSpPr>
        <p:spPr>
          <a:xfrm>
            <a:off x="311700" y="445025"/>
            <a:ext cx="8520600" cy="5727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a:spcBef>
                <a:spcPts val="0"/>
              </a:spcBef>
              <a:spcAft>
                <a:spcPts val="0"/>
              </a:spcAft>
              <a:buNone/>
            </a:pPr>
            <a:r>
              <a:rPr b="1" i="1" lang="en" u="sng">
                <a:solidFill>
                  <a:srgbClr val="351C75"/>
                </a:solidFill>
                <a:latin typeface="Comfortaa"/>
                <a:ea typeface="Comfortaa"/>
                <a:cs typeface="Comfortaa"/>
                <a:sym typeface="Comfortaa"/>
              </a:rPr>
              <a:t>French fashion </a:t>
            </a:r>
            <a:endParaRPr b="1" i="1" u="sng">
              <a:solidFill>
                <a:srgbClr val="351C75"/>
              </a:solidFill>
              <a:latin typeface="Comfortaa"/>
              <a:ea typeface="Comfortaa"/>
              <a:cs typeface="Comfortaa"/>
              <a:sym typeface="Comfortaa"/>
            </a:endParaRPr>
          </a:p>
        </p:txBody>
      </p:sp>
      <p:sp>
        <p:nvSpPr>
          <p:cNvPr id="119" name="Shape 119"/>
          <p:cNvSpPr txBox="1"/>
          <p:nvPr>
            <p:ph idx="1" type="body"/>
          </p:nvPr>
        </p:nvSpPr>
        <p:spPr>
          <a:xfrm>
            <a:off x="106050" y="1017725"/>
            <a:ext cx="8931900" cy="40182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a:solidFill>
                  <a:srgbClr val="000000"/>
                </a:solidFill>
              </a:rPr>
              <a:t>Most often, first we think when we hear "France" is fashion.</a:t>
            </a:r>
            <a:endParaRPr>
              <a:solidFill>
                <a:srgbClr val="000000"/>
              </a:solidFill>
            </a:endParaRPr>
          </a:p>
          <a:p>
            <a:pPr indent="0" lvl="0" marL="0">
              <a:spcBef>
                <a:spcPts val="1600"/>
              </a:spcBef>
              <a:spcAft>
                <a:spcPts val="0"/>
              </a:spcAft>
              <a:buClr>
                <a:schemeClr val="dk1"/>
              </a:buClr>
              <a:buSzPts val="1100"/>
              <a:buFont typeface="Arial"/>
              <a:buNone/>
            </a:pPr>
            <a:r>
              <a:rPr lang="en">
                <a:solidFill>
                  <a:srgbClr val="000000"/>
                </a:solidFill>
              </a:rPr>
              <a:t>France has always set new rules and standards when it comes to fashion. So it can be said that French designers have changed the fashion world.</a:t>
            </a:r>
            <a:endParaRPr>
              <a:solidFill>
                <a:srgbClr val="000000"/>
              </a:solidFill>
            </a:endParaRPr>
          </a:p>
          <a:p>
            <a:pPr indent="0" lvl="0" marL="0">
              <a:spcBef>
                <a:spcPts val="1600"/>
              </a:spcBef>
              <a:spcAft>
                <a:spcPts val="0"/>
              </a:spcAft>
              <a:buNone/>
            </a:pPr>
            <a:r>
              <a:rPr b="1" i="1" lang="en" sz="1700" u="sng">
                <a:solidFill>
                  <a:srgbClr val="990000"/>
                </a:solidFill>
                <a:latin typeface="Roboto"/>
                <a:ea typeface="Roboto"/>
                <a:cs typeface="Roboto"/>
                <a:sym typeface="Roboto"/>
              </a:rPr>
              <a:t>1.Yves Saint Laurent -</a:t>
            </a:r>
            <a:br>
              <a:rPr lang="en" sz="1700">
                <a:solidFill>
                  <a:srgbClr val="990000"/>
                </a:solidFill>
                <a:latin typeface="Roboto"/>
                <a:ea typeface="Roboto"/>
                <a:cs typeface="Roboto"/>
                <a:sym typeface="Roboto"/>
              </a:rPr>
            </a:br>
            <a:r>
              <a:rPr lang="en" sz="1700">
                <a:solidFill>
                  <a:srgbClr val="000000"/>
                </a:solidFill>
                <a:latin typeface="Roboto"/>
                <a:ea typeface="Roboto"/>
                <a:cs typeface="Roboto"/>
                <a:sym typeface="Roboto"/>
              </a:rPr>
              <a:t>Yves Saint Laurent in the world known </a:t>
            </a:r>
            <a:br>
              <a:rPr lang="en" sz="1700">
                <a:solidFill>
                  <a:srgbClr val="000000"/>
                </a:solidFill>
                <a:latin typeface="Roboto"/>
                <a:ea typeface="Roboto"/>
                <a:cs typeface="Roboto"/>
                <a:sym typeface="Roboto"/>
              </a:rPr>
            </a:br>
            <a:r>
              <a:rPr lang="en" sz="1700">
                <a:solidFill>
                  <a:srgbClr val="000000"/>
                </a:solidFill>
                <a:latin typeface="Roboto"/>
                <a:ea typeface="Roboto"/>
                <a:cs typeface="Roboto"/>
                <a:sym typeface="Roboto"/>
              </a:rPr>
              <a:t>as the king of fashion. In the women's </a:t>
            </a:r>
            <a:br>
              <a:rPr lang="en" sz="1700">
                <a:solidFill>
                  <a:srgbClr val="000000"/>
                </a:solidFill>
                <a:latin typeface="Roboto"/>
                <a:ea typeface="Roboto"/>
                <a:cs typeface="Roboto"/>
                <a:sym typeface="Roboto"/>
              </a:rPr>
            </a:br>
            <a:r>
              <a:rPr lang="en" sz="1700">
                <a:solidFill>
                  <a:srgbClr val="000000"/>
                </a:solidFill>
                <a:latin typeface="Roboto"/>
                <a:ea typeface="Roboto"/>
                <a:cs typeface="Roboto"/>
                <a:sym typeface="Roboto"/>
              </a:rPr>
              <a:t>wardrobe he introduced some typical </a:t>
            </a:r>
            <a:br>
              <a:rPr lang="en" sz="1700">
                <a:solidFill>
                  <a:srgbClr val="000000"/>
                </a:solidFill>
                <a:latin typeface="Roboto"/>
                <a:ea typeface="Roboto"/>
                <a:cs typeface="Roboto"/>
                <a:sym typeface="Roboto"/>
              </a:rPr>
            </a:br>
            <a:r>
              <a:rPr lang="en" sz="1700">
                <a:solidFill>
                  <a:srgbClr val="000000"/>
                </a:solidFill>
                <a:latin typeface="Roboto"/>
                <a:ea typeface="Roboto"/>
                <a:cs typeface="Roboto"/>
                <a:sym typeface="Roboto"/>
              </a:rPr>
              <a:t>men's clothing items: blazer, smoking, </a:t>
            </a:r>
            <a:br>
              <a:rPr lang="en" sz="1700">
                <a:solidFill>
                  <a:srgbClr val="000000"/>
                </a:solidFill>
                <a:latin typeface="Roboto"/>
                <a:ea typeface="Roboto"/>
                <a:cs typeface="Roboto"/>
                <a:sym typeface="Roboto"/>
              </a:rPr>
            </a:br>
            <a:r>
              <a:rPr lang="en" sz="1700">
                <a:solidFill>
                  <a:srgbClr val="000000"/>
                </a:solidFill>
                <a:latin typeface="Roboto"/>
                <a:ea typeface="Roboto"/>
                <a:cs typeface="Roboto"/>
                <a:sym typeface="Roboto"/>
              </a:rPr>
              <a:t>safari jacket ..</a:t>
            </a:r>
            <a:br>
              <a:rPr lang="en" sz="1700">
                <a:solidFill>
                  <a:srgbClr val="990000"/>
                </a:solidFill>
                <a:latin typeface="Roboto"/>
                <a:ea typeface="Roboto"/>
                <a:cs typeface="Roboto"/>
                <a:sym typeface="Roboto"/>
              </a:rPr>
            </a:br>
            <a:r>
              <a:rPr lang="en" sz="1700">
                <a:solidFill>
                  <a:srgbClr val="990000"/>
                </a:solidFill>
                <a:latin typeface="Roboto"/>
                <a:ea typeface="Roboto"/>
                <a:cs typeface="Roboto"/>
                <a:sym typeface="Roboto"/>
              </a:rPr>
              <a:t>                                                                                   </a:t>
            </a:r>
            <a:endParaRPr sz="1700">
              <a:solidFill>
                <a:srgbClr val="000000"/>
              </a:solidFill>
              <a:latin typeface="Roboto"/>
              <a:ea typeface="Roboto"/>
              <a:cs typeface="Roboto"/>
              <a:sym typeface="Roboto"/>
            </a:endParaRPr>
          </a:p>
          <a:p>
            <a:pPr indent="0" lvl="0" marL="0">
              <a:spcBef>
                <a:spcPts val="1600"/>
              </a:spcBef>
              <a:spcAft>
                <a:spcPts val="1600"/>
              </a:spcAft>
              <a:buNone/>
            </a:pPr>
            <a:r>
              <a:t/>
            </a:r>
            <a:endParaRPr/>
          </a:p>
        </p:txBody>
      </p:sp>
      <p:pic>
        <p:nvPicPr>
          <p:cNvPr id="120" name="Shape 120"/>
          <p:cNvPicPr preferRelativeResize="0"/>
          <p:nvPr/>
        </p:nvPicPr>
        <p:blipFill>
          <a:blip r:embed="rId3">
            <a:alphaModFix/>
          </a:blip>
          <a:stretch>
            <a:fillRect/>
          </a:stretch>
        </p:blipFill>
        <p:spPr>
          <a:xfrm>
            <a:off x="4635525" y="2280650"/>
            <a:ext cx="4196775" cy="27552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Shape 125"/>
          <p:cNvSpPr txBox="1"/>
          <p:nvPr>
            <p:ph type="title"/>
          </p:nvPr>
        </p:nvSpPr>
        <p:spPr>
          <a:xfrm>
            <a:off x="202875" y="237300"/>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chemeClr val="lt1"/>
                </a:solidFill>
              </a:rPr>
              <a:t>.</a:t>
            </a:r>
            <a:endParaRPr>
              <a:solidFill>
                <a:schemeClr val="lt1"/>
              </a:solidFill>
            </a:endParaRPr>
          </a:p>
        </p:txBody>
      </p:sp>
      <p:sp>
        <p:nvSpPr>
          <p:cNvPr id="126" name="Shape 126"/>
          <p:cNvSpPr txBox="1"/>
          <p:nvPr>
            <p:ph idx="1" type="body"/>
          </p:nvPr>
        </p:nvSpPr>
        <p:spPr>
          <a:xfrm>
            <a:off x="108800" y="108800"/>
            <a:ext cx="8942100" cy="4906200"/>
          </a:xfrm>
          <a:prstGeom prst="rect">
            <a:avLst/>
          </a:prstGeom>
        </p:spPr>
        <p:txBody>
          <a:bodyPr anchorCtr="0" anchor="t" bIns="91425" lIns="91425" spcFirstLastPara="1" rIns="91425" wrap="square" tIns="91425">
            <a:noAutofit/>
          </a:bodyPr>
          <a:lstStyle/>
          <a:p>
            <a:pPr indent="0" lvl="0" marL="0" rtl="0" algn="just">
              <a:lnSpc>
                <a:spcPct val="110000"/>
              </a:lnSpc>
              <a:spcBef>
                <a:spcPts val="800"/>
              </a:spcBef>
              <a:spcAft>
                <a:spcPts val="0"/>
              </a:spcAft>
              <a:buClr>
                <a:schemeClr val="dk1"/>
              </a:buClr>
              <a:buSzPts val="1100"/>
              <a:buFont typeface="Arial"/>
              <a:buNone/>
            </a:pPr>
            <a:r>
              <a:rPr b="1" i="1" lang="en" sz="1700" u="sng">
                <a:solidFill>
                  <a:srgbClr val="990000"/>
                </a:solidFill>
                <a:latin typeface="Roboto"/>
                <a:ea typeface="Roboto"/>
                <a:cs typeface="Roboto"/>
                <a:sym typeface="Roboto"/>
              </a:rPr>
              <a:t>2.Coco Chanel </a:t>
            </a:r>
            <a:br>
              <a:rPr b="1" i="1" lang="en" sz="1700" u="sng">
                <a:solidFill>
                  <a:srgbClr val="990000"/>
                </a:solidFill>
                <a:latin typeface="Roboto"/>
                <a:ea typeface="Roboto"/>
                <a:cs typeface="Roboto"/>
                <a:sym typeface="Roboto"/>
              </a:rPr>
            </a:br>
            <a:r>
              <a:rPr lang="en" sz="1700">
                <a:solidFill>
                  <a:srgbClr val="000000"/>
                </a:solidFill>
                <a:latin typeface="Roboto"/>
                <a:ea typeface="Roboto"/>
                <a:cs typeface="Roboto"/>
                <a:sym typeface="Roboto"/>
              </a:rPr>
              <a:t>She gave the world more </a:t>
            </a:r>
            <a:r>
              <a:rPr lang="en" sz="1700">
                <a:solidFill>
                  <a:srgbClr val="000000"/>
                </a:solidFill>
                <a:latin typeface="Roboto"/>
                <a:ea typeface="Roboto"/>
                <a:cs typeface="Roboto"/>
                <a:sym typeface="Roboto"/>
              </a:rPr>
              <a:t>c</a:t>
            </a:r>
            <a:r>
              <a:rPr lang="en" sz="1700">
                <a:solidFill>
                  <a:srgbClr val="000000"/>
                </a:solidFill>
                <a:latin typeface="Roboto"/>
                <a:ea typeface="Roboto"/>
                <a:cs typeface="Roboto"/>
                <a:sym typeface="Roboto"/>
              </a:rPr>
              <a:t>omfortable</a:t>
            </a:r>
            <a:r>
              <a:rPr lang="en" sz="1700">
                <a:solidFill>
                  <a:srgbClr val="000000"/>
                </a:solidFill>
                <a:latin typeface="Roboto"/>
                <a:ea typeface="Roboto"/>
                <a:cs typeface="Roboto"/>
                <a:sym typeface="Roboto"/>
              </a:rPr>
              <a:t> </a:t>
            </a:r>
            <a:r>
              <a:rPr lang="en" sz="1700">
                <a:solidFill>
                  <a:srgbClr val="000000"/>
                </a:solidFill>
                <a:latin typeface="Roboto"/>
                <a:ea typeface="Roboto"/>
                <a:cs typeface="Roboto"/>
                <a:sym typeface="Roboto"/>
              </a:rPr>
              <a:t>cuts, shorter pants and trousers, and thus</a:t>
            </a:r>
            <a:r>
              <a:rPr lang="en" sz="1700">
                <a:solidFill>
                  <a:srgbClr val="000000"/>
                </a:solidFill>
                <a:latin typeface="Roboto"/>
                <a:ea typeface="Roboto"/>
                <a:cs typeface="Roboto"/>
                <a:sym typeface="Roboto"/>
              </a:rPr>
              <a:t> </a:t>
            </a:r>
            <a:r>
              <a:rPr lang="en" sz="1700">
                <a:solidFill>
                  <a:srgbClr val="000000"/>
                </a:solidFill>
                <a:latin typeface="Roboto"/>
                <a:ea typeface="Roboto"/>
                <a:cs typeface="Roboto"/>
                <a:sym typeface="Roboto"/>
              </a:rPr>
              <a:t>created a lady of the modern age.</a:t>
            </a:r>
            <a:endParaRPr sz="1700">
              <a:solidFill>
                <a:srgbClr val="000000"/>
              </a:solidFill>
              <a:latin typeface="Roboto"/>
              <a:ea typeface="Roboto"/>
              <a:cs typeface="Roboto"/>
              <a:sym typeface="Roboto"/>
            </a:endParaRPr>
          </a:p>
          <a:p>
            <a:pPr indent="0" lvl="0" marL="0" rtl="0" algn="just">
              <a:lnSpc>
                <a:spcPct val="110000"/>
              </a:lnSpc>
              <a:spcBef>
                <a:spcPts val="800"/>
              </a:spcBef>
              <a:spcAft>
                <a:spcPts val="0"/>
              </a:spcAft>
              <a:buNone/>
            </a:pPr>
            <a:r>
              <a:rPr b="1" i="1" lang="en" sz="1700" u="sng">
                <a:solidFill>
                  <a:srgbClr val="990000"/>
                </a:solidFill>
                <a:latin typeface="Roboto"/>
                <a:ea typeface="Roboto"/>
                <a:cs typeface="Roboto"/>
                <a:sym typeface="Roboto"/>
              </a:rPr>
              <a:t>3.Christian Louboutin </a:t>
            </a:r>
            <a:br>
              <a:rPr lang="en" sz="1700">
                <a:solidFill>
                  <a:srgbClr val="990000"/>
                </a:solidFill>
                <a:latin typeface="Roboto"/>
                <a:ea typeface="Roboto"/>
                <a:cs typeface="Roboto"/>
                <a:sym typeface="Roboto"/>
              </a:rPr>
            </a:br>
            <a:r>
              <a:rPr lang="en" sz="1700">
                <a:solidFill>
                  <a:srgbClr val="000000"/>
                </a:solidFill>
                <a:latin typeface="Roboto"/>
                <a:ea typeface="Roboto"/>
                <a:cs typeface="Roboto"/>
                <a:sym typeface="Roboto"/>
              </a:rPr>
              <a:t> Famous red soles are popular as well as a designer himself, and his style redefined fashion in the footwear industry. In addition to footwear, this designer creates bags.</a:t>
            </a:r>
            <a:br>
              <a:rPr lang="en" sz="1700">
                <a:solidFill>
                  <a:srgbClr val="000000"/>
                </a:solidFill>
                <a:latin typeface="Roboto"/>
                <a:ea typeface="Roboto"/>
                <a:cs typeface="Roboto"/>
                <a:sym typeface="Roboto"/>
              </a:rPr>
            </a:br>
            <a:r>
              <a:rPr b="1" i="1" lang="en" sz="1700" u="sng">
                <a:solidFill>
                  <a:srgbClr val="990000"/>
                </a:solidFill>
                <a:latin typeface="Roboto"/>
                <a:ea typeface="Roboto"/>
                <a:cs typeface="Roboto"/>
                <a:sym typeface="Roboto"/>
              </a:rPr>
              <a:t>4.Jeanne Lanvin</a:t>
            </a:r>
            <a:br>
              <a:rPr b="1" i="1" lang="en" sz="1700" u="sng">
                <a:solidFill>
                  <a:srgbClr val="990000"/>
                </a:solidFill>
                <a:latin typeface="Roboto"/>
                <a:ea typeface="Roboto"/>
                <a:cs typeface="Roboto"/>
                <a:sym typeface="Roboto"/>
              </a:rPr>
            </a:br>
            <a:r>
              <a:rPr lang="en" sz="1700">
                <a:solidFill>
                  <a:srgbClr val="000000"/>
                </a:solidFill>
                <a:latin typeface="Roboto"/>
                <a:ea typeface="Roboto"/>
                <a:cs typeface="Roboto"/>
                <a:sym typeface="Roboto"/>
              </a:rPr>
              <a:t>She began her work by creating clothes for her daughter, who delighted the members of the elite, who asked her to do the same for them. However, her perfume industry made her an eternal symbol of fashion and elegance.</a:t>
            </a:r>
            <a:br>
              <a:rPr b="1" i="1" lang="en" sz="1700" u="sng">
                <a:solidFill>
                  <a:srgbClr val="990000"/>
                </a:solidFill>
                <a:latin typeface="Roboto"/>
                <a:ea typeface="Roboto"/>
                <a:cs typeface="Roboto"/>
                <a:sym typeface="Roboto"/>
              </a:rPr>
            </a:br>
            <a:endParaRPr b="1" i="1" sz="1700" u="sng">
              <a:solidFill>
                <a:srgbClr val="990000"/>
              </a:solidFill>
              <a:latin typeface="Roboto"/>
              <a:ea typeface="Roboto"/>
              <a:cs typeface="Roboto"/>
              <a:sym typeface="Roboto"/>
            </a:endParaRPr>
          </a:p>
          <a:p>
            <a:pPr indent="0" lvl="0" marL="0" rtl="0" algn="just">
              <a:lnSpc>
                <a:spcPct val="110000"/>
              </a:lnSpc>
              <a:spcBef>
                <a:spcPts val="800"/>
              </a:spcBef>
              <a:spcAft>
                <a:spcPts val="0"/>
              </a:spcAft>
              <a:buClr>
                <a:schemeClr val="dk1"/>
              </a:buClr>
              <a:buSzPts val="1100"/>
              <a:buFont typeface="Arial"/>
              <a:buNone/>
            </a:pPr>
            <a:r>
              <a:t/>
            </a:r>
            <a:endParaRPr sz="1700">
              <a:solidFill>
                <a:srgbClr val="000000"/>
              </a:solidFill>
              <a:latin typeface="Roboto"/>
              <a:ea typeface="Roboto"/>
              <a:cs typeface="Roboto"/>
              <a:sym typeface="Roboto"/>
            </a:endParaRPr>
          </a:p>
          <a:p>
            <a:pPr indent="0" lvl="0" marL="0">
              <a:spcBef>
                <a:spcPts val="800"/>
              </a:spcBef>
              <a:spcAft>
                <a:spcPts val="1600"/>
              </a:spcAft>
              <a:buNone/>
            </a:pPr>
            <a:r>
              <a:t/>
            </a:r>
            <a:endParaRPr>
              <a:solidFill>
                <a:srgbClr val="CC0000"/>
              </a:solidFill>
            </a:endParaRPr>
          </a:p>
        </p:txBody>
      </p:sp>
      <p:pic>
        <p:nvPicPr>
          <p:cNvPr id="127" name="Shape 127"/>
          <p:cNvPicPr preferRelativeResize="0"/>
          <p:nvPr/>
        </p:nvPicPr>
        <p:blipFill>
          <a:blip r:embed="rId3">
            <a:alphaModFix/>
          </a:blip>
          <a:stretch>
            <a:fillRect/>
          </a:stretch>
        </p:blipFill>
        <p:spPr>
          <a:xfrm>
            <a:off x="7432475" y="2943125"/>
            <a:ext cx="1711526" cy="2248100"/>
          </a:xfrm>
          <a:prstGeom prst="rect">
            <a:avLst/>
          </a:prstGeom>
          <a:noFill/>
          <a:ln>
            <a:noFill/>
          </a:ln>
        </p:spPr>
      </p:pic>
      <p:pic>
        <p:nvPicPr>
          <p:cNvPr id="128" name="Shape 128"/>
          <p:cNvPicPr preferRelativeResize="0"/>
          <p:nvPr/>
        </p:nvPicPr>
        <p:blipFill>
          <a:blip r:embed="rId4">
            <a:alphaModFix/>
          </a:blip>
          <a:stretch>
            <a:fillRect/>
          </a:stretch>
        </p:blipFill>
        <p:spPr>
          <a:xfrm>
            <a:off x="5014924" y="2990851"/>
            <a:ext cx="2275026" cy="2152651"/>
          </a:xfrm>
          <a:prstGeom prst="rect">
            <a:avLst/>
          </a:prstGeom>
          <a:noFill/>
          <a:ln>
            <a:noFill/>
          </a:ln>
        </p:spPr>
      </p:pic>
      <p:pic>
        <p:nvPicPr>
          <p:cNvPr id="129" name="Shape 129"/>
          <p:cNvPicPr preferRelativeResize="0"/>
          <p:nvPr/>
        </p:nvPicPr>
        <p:blipFill>
          <a:blip r:embed="rId5">
            <a:alphaModFix/>
          </a:blip>
          <a:stretch>
            <a:fillRect/>
          </a:stretch>
        </p:blipFill>
        <p:spPr>
          <a:xfrm>
            <a:off x="2195875" y="3258200"/>
            <a:ext cx="2769625" cy="1885300"/>
          </a:xfrm>
          <a:prstGeom prst="rect">
            <a:avLst/>
          </a:prstGeom>
          <a:noFill/>
          <a:ln>
            <a:noFill/>
          </a:ln>
        </p:spPr>
      </p:pic>
      <p:pic>
        <p:nvPicPr>
          <p:cNvPr id="130" name="Shape 130"/>
          <p:cNvPicPr preferRelativeResize="0"/>
          <p:nvPr/>
        </p:nvPicPr>
        <p:blipFill>
          <a:blip r:embed="rId6">
            <a:alphaModFix/>
          </a:blip>
          <a:stretch>
            <a:fillRect/>
          </a:stretch>
        </p:blipFill>
        <p:spPr>
          <a:xfrm>
            <a:off x="286850" y="3380788"/>
            <a:ext cx="1640125" cy="1640125"/>
          </a:xfrm>
          <a:prstGeom prst="rect">
            <a:avLst/>
          </a:prstGeom>
          <a:noFill/>
          <a:ln>
            <a:noFill/>
          </a:ln>
        </p:spPr>
      </p:pic>
      <p:pic>
        <p:nvPicPr>
          <p:cNvPr id="131" name="Shape 131"/>
          <p:cNvPicPr preferRelativeResize="0"/>
          <p:nvPr/>
        </p:nvPicPr>
        <p:blipFill>
          <a:blip r:embed="rId7">
            <a:alphaModFix/>
          </a:blip>
          <a:stretch>
            <a:fillRect/>
          </a:stretch>
        </p:blipFill>
        <p:spPr>
          <a:xfrm>
            <a:off x="7289950" y="4025451"/>
            <a:ext cx="838550" cy="11180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Shape 1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chemeClr val="lt1"/>
                </a:solidFill>
              </a:rPr>
              <a:t>.</a:t>
            </a:r>
            <a:endParaRPr>
              <a:solidFill>
                <a:schemeClr val="lt1"/>
              </a:solidFill>
            </a:endParaRPr>
          </a:p>
        </p:txBody>
      </p:sp>
      <p:sp>
        <p:nvSpPr>
          <p:cNvPr id="137" name="Shape 137"/>
          <p:cNvSpPr txBox="1"/>
          <p:nvPr>
            <p:ph idx="1" type="body"/>
          </p:nvPr>
        </p:nvSpPr>
        <p:spPr>
          <a:xfrm>
            <a:off x="0" y="0"/>
            <a:ext cx="9090300" cy="5084100"/>
          </a:xfrm>
          <a:prstGeom prst="rect">
            <a:avLst/>
          </a:prstGeom>
        </p:spPr>
        <p:txBody>
          <a:bodyPr anchorCtr="0" anchor="t" bIns="91425" lIns="91425" spcFirstLastPara="1" rIns="91425" wrap="square" tIns="91425">
            <a:noAutofit/>
          </a:bodyPr>
          <a:lstStyle/>
          <a:p>
            <a:pPr indent="0" lvl="0" marL="0" rtl="0" algn="just">
              <a:lnSpc>
                <a:spcPct val="110000"/>
              </a:lnSpc>
              <a:spcBef>
                <a:spcPts val="800"/>
              </a:spcBef>
              <a:spcAft>
                <a:spcPts val="0"/>
              </a:spcAft>
              <a:buNone/>
            </a:pPr>
            <a:r>
              <a:rPr b="1" i="1" lang="en" sz="1700" u="sng">
                <a:solidFill>
                  <a:srgbClr val="990000"/>
                </a:solidFill>
                <a:latin typeface="Roboto"/>
                <a:ea typeface="Roboto"/>
                <a:cs typeface="Roboto"/>
                <a:sym typeface="Roboto"/>
              </a:rPr>
              <a:t>5. Christian Dior:</a:t>
            </a:r>
            <a:br>
              <a:rPr b="1" i="1" lang="en" sz="1700" u="sng">
                <a:solidFill>
                  <a:srgbClr val="990000"/>
                </a:solidFill>
                <a:latin typeface="Roboto"/>
                <a:ea typeface="Roboto"/>
                <a:cs typeface="Roboto"/>
                <a:sym typeface="Roboto"/>
              </a:rPr>
            </a:br>
            <a:r>
              <a:rPr lang="en" sz="1700">
                <a:solidFill>
                  <a:srgbClr val="000000"/>
                </a:solidFill>
                <a:latin typeface="Roboto"/>
                <a:ea typeface="Roboto"/>
                <a:cs typeface="Roboto"/>
                <a:sym typeface="Roboto"/>
              </a:rPr>
              <a:t>Christian Dior can also be called the father of fashion. His fashion house is still in the spotlight and every year gives the world some novelty.</a:t>
            </a:r>
            <a:br>
              <a:rPr lang="en" sz="1700">
                <a:solidFill>
                  <a:srgbClr val="000000"/>
                </a:solidFill>
                <a:latin typeface="Roboto"/>
                <a:ea typeface="Roboto"/>
                <a:cs typeface="Roboto"/>
                <a:sym typeface="Roboto"/>
              </a:rPr>
            </a:br>
            <a:r>
              <a:rPr b="1" i="1" lang="en" sz="1700" u="sng">
                <a:solidFill>
                  <a:srgbClr val="990000"/>
                </a:solidFill>
                <a:latin typeface="Roboto"/>
                <a:ea typeface="Roboto"/>
                <a:cs typeface="Roboto"/>
                <a:sym typeface="Roboto"/>
              </a:rPr>
              <a:t>6. Rene Lacoste</a:t>
            </a:r>
            <a:br>
              <a:rPr b="1" i="1" lang="en" sz="1700" u="sng">
                <a:solidFill>
                  <a:srgbClr val="990000"/>
                </a:solidFill>
                <a:latin typeface="Roboto"/>
                <a:ea typeface="Roboto"/>
                <a:cs typeface="Roboto"/>
                <a:sym typeface="Roboto"/>
              </a:rPr>
            </a:br>
            <a:r>
              <a:rPr lang="en" sz="1700">
                <a:solidFill>
                  <a:srgbClr val="000000"/>
                </a:solidFill>
                <a:latin typeface="Roboto"/>
                <a:ea typeface="Roboto"/>
                <a:cs typeface="Roboto"/>
                <a:sym typeface="Roboto"/>
              </a:rPr>
              <a:t>By 1950, Lacoste T-shirts, with the famous crocodile emblem on the left, conquered the United States and later the world.</a:t>
            </a:r>
            <a:endParaRPr sz="1700">
              <a:solidFill>
                <a:srgbClr val="000000"/>
              </a:solidFill>
              <a:latin typeface="Roboto"/>
              <a:ea typeface="Roboto"/>
              <a:cs typeface="Roboto"/>
              <a:sym typeface="Roboto"/>
            </a:endParaRPr>
          </a:p>
          <a:p>
            <a:pPr indent="0" lvl="0" marL="0" rtl="0" algn="just">
              <a:lnSpc>
                <a:spcPct val="110000"/>
              </a:lnSpc>
              <a:spcBef>
                <a:spcPts val="800"/>
              </a:spcBef>
              <a:spcAft>
                <a:spcPts val="0"/>
              </a:spcAft>
              <a:buNone/>
            </a:pPr>
            <a:br>
              <a:rPr b="1" i="1" lang="en" sz="1700" u="sng">
                <a:solidFill>
                  <a:srgbClr val="990000"/>
                </a:solidFill>
                <a:latin typeface="Roboto"/>
                <a:ea typeface="Roboto"/>
                <a:cs typeface="Roboto"/>
                <a:sym typeface="Roboto"/>
              </a:rPr>
            </a:br>
            <a:endParaRPr sz="1700">
              <a:solidFill>
                <a:srgbClr val="000000"/>
              </a:solidFill>
              <a:latin typeface="Roboto"/>
              <a:ea typeface="Roboto"/>
              <a:cs typeface="Roboto"/>
              <a:sym typeface="Roboto"/>
            </a:endParaRPr>
          </a:p>
          <a:p>
            <a:pPr indent="0" lvl="0" marL="0" rtl="0" algn="just">
              <a:lnSpc>
                <a:spcPct val="110000"/>
              </a:lnSpc>
              <a:spcBef>
                <a:spcPts val="800"/>
              </a:spcBef>
              <a:spcAft>
                <a:spcPts val="0"/>
              </a:spcAft>
              <a:buClr>
                <a:schemeClr val="dk1"/>
              </a:buClr>
              <a:buSzPts val="1100"/>
              <a:buFont typeface="Arial"/>
              <a:buNone/>
            </a:pPr>
            <a:r>
              <a:t/>
            </a:r>
            <a:endParaRPr sz="1700">
              <a:solidFill>
                <a:srgbClr val="000000"/>
              </a:solidFill>
              <a:latin typeface="Roboto"/>
              <a:ea typeface="Roboto"/>
              <a:cs typeface="Roboto"/>
              <a:sym typeface="Roboto"/>
            </a:endParaRPr>
          </a:p>
          <a:p>
            <a:pPr indent="0" lvl="0" marL="0">
              <a:spcBef>
                <a:spcPts val="800"/>
              </a:spcBef>
              <a:spcAft>
                <a:spcPts val="1600"/>
              </a:spcAft>
              <a:buNone/>
            </a:pPr>
            <a:r>
              <a:t/>
            </a:r>
            <a:endParaRPr/>
          </a:p>
        </p:txBody>
      </p:sp>
      <p:pic>
        <p:nvPicPr>
          <p:cNvPr id="138" name="Shape 138"/>
          <p:cNvPicPr preferRelativeResize="0"/>
          <p:nvPr/>
        </p:nvPicPr>
        <p:blipFill>
          <a:blip r:embed="rId3">
            <a:alphaModFix/>
          </a:blip>
          <a:stretch>
            <a:fillRect/>
          </a:stretch>
        </p:blipFill>
        <p:spPr>
          <a:xfrm>
            <a:off x="4698475" y="1820025"/>
            <a:ext cx="4445524" cy="2502425"/>
          </a:xfrm>
          <a:prstGeom prst="rect">
            <a:avLst/>
          </a:prstGeom>
          <a:noFill/>
          <a:ln>
            <a:noFill/>
          </a:ln>
        </p:spPr>
      </p:pic>
      <p:pic>
        <p:nvPicPr>
          <p:cNvPr id="139" name="Shape 139"/>
          <p:cNvPicPr preferRelativeResize="0"/>
          <p:nvPr/>
        </p:nvPicPr>
        <p:blipFill>
          <a:blip r:embed="rId4">
            <a:alphaModFix/>
          </a:blip>
          <a:stretch>
            <a:fillRect/>
          </a:stretch>
        </p:blipFill>
        <p:spPr>
          <a:xfrm>
            <a:off x="4866575" y="4012575"/>
            <a:ext cx="1240500" cy="1130925"/>
          </a:xfrm>
          <a:prstGeom prst="rect">
            <a:avLst/>
          </a:prstGeom>
          <a:noFill/>
          <a:ln>
            <a:noFill/>
          </a:ln>
        </p:spPr>
      </p:pic>
      <p:pic>
        <p:nvPicPr>
          <p:cNvPr id="140" name="Shape 140"/>
          <p:cNvPicPr preferRelativeResize="0"/>
          <p:nvPr/>
        </p:nvPicPr>
        <p:blipFill>
          <a:blip r:embed="rId5">
            <a:alphaModFix/>
          </a:blip>
          <a:stretch>
            <a:fillRect/>
          </a:stretch>
        </p:blipFill>
        <p:spPr>
          <a:xfrm>
            <a:off x="7909925" y="4012575"/>
            <a:ext cx="1130925" cy="1130925"/>
          </a:xfrm>
          <a:prstGeom prst="rect">
            <a:avLst/>
          </a:prstGeom>
          <a:noFill/>
          <a:ln>
            <a:noFill/>
          </a:ln>
        </p:spPr>
      </p:pic>
      <p:pic>
        <p:nvPicPr>
          <p:cNvPr id="141" name="Shape 141"/>
          <p:cNvPicPr preferRelativeResize="0"/>
          <p:nvPr/>
        </p:nvPicPr>
        <p:blipFill>
          <a:blip r:embed="rId6">
            <a:alphaModFix/>
          </a:blip>
          <a:stretch>
            <a:fillRect/>
          </a:stretch>
        </p:blipFill>
        <p:spPr>
          <a:xfrm>
            <a:off x="54946" y="2192865"/>
            <a:ext cx="4955149" cy="2884347"/>
          </a:xfrm>
          <a:prstGeom prst="rect">
            <a:avLst/>
          </a:prstGeom>
          <a:noFill/>
          <a:ln>
            <a:noFill/>
          </a:ln>
        </p:spPr>
      </p:pic>
      <p:pic>
        <p:nvPicPr>
          <p:cNvPr id="142" name="Shape 142"/>
          <p:cNvPicPr preferRelativeResize="0"/>
          <p:nvPr/>
        </p:nvPicPr>
        <p:blipFill>
          <a:blip r:embed="rId7">
            <a:alphaModFix/>
          </a:blip>
          <a:stretch>
            <a:fillRect/>
          </a:stretch>
        </p:blipFill>
        <p:spPr>
          <a:xfrm>
            <a:off x="2911921" y="2897225"/>
            <a:ext cx="1954650" cy="21868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Shape 14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48" name="Shape 14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Shape 15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54" name="Shape 15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Shape 15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60" name="Shape 16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Shape 16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66" name="Shape 16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Shape 17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72" name="Shape 17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Shape 17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78" name="Shape 17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Shape 61"/>
          <p:cNvSpPr txBox="1"/>
          <p:nvPr>
            <p:ph idx="1" type="body"/>
          </p:nvPr>
        </p:nvSpPr>
        <p:spPr>
          <a:xfrm>
            <a:off x="311700" y="985375"/>
            <a:ext cx="9024600" cy="3416400"/>
          </a:xfrm>
          <a:prstGeom prst="rect">
            <a:avLst/>
          </a:prstGeom>
        </p:spPr>
        <p:txBody>
          <a:bodyPr anchorCtr="0" anchor="t" bIns="91425" lIns="91425" spcFirstLastPara="1" rIns="91425" wrap="square" tIns="91425">
            <a:noAutofit/>
          </a:bodyPr>
          <a:lstStyle/>
          <a:p>
            <a:pPr indent="-419100" lvl="0" marL="457200" rtl="0">
              <a:spcBef>
                <a:spcPts val="0"/>
              </a:spcBef>
              <a:spcAft>
                <a:spcPts val="0"/>
              </a:spcAft>
              <a:buSzPts val="3000"/>
              <a:buFont typeface="EB Garamond"/>
              <a:buChar char="●"/>
            </a:pPr>
            <a:r>
              <a:rPr lang="en" sz="3000">
                <a:latin typeface="EB Garamond"/>
                <a:ea typeface="EB Garamond"/>
                <a:cs typeface="EB Garamond"/>
                <a:sym typeface="EB Garamond"/>
              </a:rPr>
              <a:t>In a sense,word of mouth is a way of dressing people. Fashion consists of styles and each style is specific in its own way.</a:t>
            </a:r>
            <a:endParaRPr sz="3000">
              <a:latin typeface="EB Garamond"/>
              <a:ea typeface="EB Garamond"/>
              <a:cs typeface="EB Garamond"/>
              <a:sym typeface="EB Garamond"/>
            </a:endParaRPr>
          </a:p>
          <a:p>
            <a:pPr indent="0" lvl="0" marL="0" rtl="0">
              <a:spcBef>
                <a:spcPts val="1600"/>
              </a:spcBef>
              <a:spcAft>
                <a:spcPts val="1600"/>
              </a:spcAft>
              <a:buNone/>
            </a:pPr>
            <a:r>
              <a:t/>
            </a:r>
            <a:endParaRPr sz="3000">
              <a:latin typeface="EB Garamond"/>
              <a:ea typeface="EB Garamond"/>
              <a:cs typeface="EB Garamond"/>
              <a:sym typeface="EB Garamond"/>
            </a:endParaRPr>
          </a:p>
        </p:txBody>
      </p:sp>
      <p:pic>
        <p:nvPicPr>
          <p:cNvPr id="62" name="Shape 62"/>
          <p:cNvPicPr preferRelativeResize="0"/>
          <p:nvPr/>
        </p:nvPicPr>
        <p:blipFill rotWithShape="1">
          <a:blip r:embed="rId3">
            <a:alphaModFix/>
          </a:blip>
          <a:srcRect b="0" l="7950" r="-7950" t="0"/>
          <a:stretch/>
        </p:blipFill>
        <p:spPr>
          <a:xfrm>
            <a:off x="6136519" y="2152885"/>
            <a:ext cx="1743075" cy="2619375"/>
          </a:xfrm>
          <a:prstGeom prst="rect">
            <a:avLst/>
          </a:prstGeom>
          <a:noFill/>
          <a:ln>
            <a:noFill/>
          </a:ln>
        </p:spPr>
      </p:pic>
      <p:pic>
        <p:nvPicPr>
          <p:cNvPr id="63" name="Shape 63"/>
          <p:cNvPicPr preferRelativeResize="0"/>
          <p:nvPr/>
        </p:nvPicPr>
        <p:blipFill>
          <a:blip r:embed="rId4">
            <a:alphaModFix/>
          </a:blip>
          <a:stretch>
            <a:fillRect/>
          </a:stretch>
        </p:blipFill>
        <p:spPr>
          <a:xfrm>
            <a:off x="2720098" y="2152863"/>
            <a:ext cx="1743075" cy="2619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Shape 6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419100" lvl="0" marL="457200" rtl="0">
              <a:spcBef>
                <a:spcPts val="0"/>
              </a:spcBef>
              <a:spcAft>
                <a:spcPts val="0"/>
              </a:spcAft>
              <a:buSzPts val="3000"/>
              <a:buFont typeface="EB Garamond"/>
              <a:buChar char="●"/>
            </a:pPr>
            <a:r>
              <a:rPr lang="en" sz="3000">
                <a:latin typeface="EB Garamond"/>
                <a:ea typeface="EB Garamond"/>
                <a:cs typeface="EB Garamond"/>
                <a:sym typeface="EB Garamond"/>
              </a:rPr>
              <a:t>Styles and fashion details,as well fashion designs and designs are fashioned by fashion stylist.</a:t>
            </a:r>
            <a:endParaRPr sz="3000">
              <a:latin typeface="EB Garamond"/>
              <a:ea typeface="EB Garamond"/>
              <a:cs typeface="EB Garamond"/>
              <a:sym typeface="EB Garamond"/>
            </a:endParaRPr>
          </a:p>
          <a:p>
            <a:pPr indent="-419100" lvl="0" marL="457200" rtl="0">
              <a:spcBef>
                <a:spcPts val="0"/>
              </a:spcBef>
              <a:spcAft>
                <a:spcPts val="0"/>
              </a:spcAft>
              <a:buSzPts val="3000"/>
              <a:buFont typeface="EB Garamond"/>
              <a:buChar char="●"/>
            </a:pPr>
            <a:r>
              <a:rPr lang="en" sz="3000">
                <a:latin typeface="EB Garamond"/>
                <a:ea typeface="EB Garamond"/>
                <a:cs typeface="EB Garamond"/>
                <a:sym typeface="EB Garamond"/>
              </a:rPr>
              <a:t>They create creations that later present themselves in fashion shows.</a:t>
            </a:r>
            <a:endParaRPr sz="3000">
              <a:latin typeface="EB Garamond"/>
              <a:ea typeface="EB Garamond"/>
              <a:cs typeface="EB Garamond"/>
              <a:sym typeface="EB Garamond"/>
            </a:endParaRPr>
          </a:p>
          <a:p>
            <a:pPr indent="0" lvl="0" marL="0">
              <a:spcBef>
                <a:spcPts val="1600"/>
              </a:spcBef>
              <a:spcAft>
                <a:spcPts val="1600"/>
              </a:spcAft>
              <a:buNone/>
            </a:pPr>
            <a:r>
              <a:t/>
            </a:r>
            <a:endParaRPr sz="3000">
              <a:latin typeface="EB Garamond"/>
              <a:ea typeface="EB Garamond"/>
              <a:cs typeface="EB Garamond"/>
              <a:sym typeface="EB Garamond"/>
            </a:endParaRPr>
          </a:p>
        </p:txBody>
      </p:sp>
      <p:pic>
        <p:nvPicPr>
          <p:cNvPr id="69" name="Shape 69"/>
          <p:cNvPicPr preferRelativeResize="0"/>
          <p:nvPr/>
        </p:nvPicPr>
        <p:blipFill>
          <a:blip r:embed="rId3">
            <a:alphaModFix/>
          </a:blip>
          <a:stretch>
            <a:fillRect/>
          </a:stretch>
        </p:blipFill>
        <p:spPr>
          <a:xfrm>
            <a:off x="5551084" y="2825800"/>
            <a:ext cx="3281225" cy="1951725"/>
          </a:xfrm>
          <a:prstGeom prst="rect">
            <a:avLst/>
          </a:prstGeom>
          <a:noFill/>
          <a:ln>
            <a:noFill/>
          </a:ln>
        </p:spPr>
      </p:pic>
      <p:pic>
        <p:nvPicPr>
          <p:cNvPr id="70" name="Shape 70"/>
          <p:cNvPicPr preferRelativeResize="0"/>
          <p:nvPr/>
        </p:nvPicPr>
        <p:blipFill>
          <a:blip r:embed="rId4">
            <a:alphaModFix/>
          </a:blip>
          <a:stretch>
            <a:fillRect/>
          </a:stretch>
        </p:blipFill>
        <p:spPr>
          <a:xfrm>
            <a:off x="1714668" y="3309965"/>
            <a:ext cx="2905125" cy="1571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Shape 7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4C1130"/>
                </a:solidFill>
                <a:latin typeface="Merriweather"/>
                <a:ea typeface="Merriweather"/>
                <a:cs typeface="Merriweather"/>
                <a:sym typeface="Merriweather"/>
              </a:rPr>
              <a:t>Thierry Mugler</a:t>
            </a:r>
            <a:endParaRPr>
              <a:solidFill>
                <a:srgbClr val="4C1130"/>
              </a:solidFill>
              <a:latin typeface="Merriweather"/>
              <a:ea typeface="Merriweather"/>
              <a:cs typeface="Merriweather"/>
              <a:sym typeface="Merriweather"/>
            </a:endParaRPr>
          </a:p>
        </p:txBody>
      </p:sp>
      <p:sp>
        <p:nvSpPr>
          <p:cNvPr id="76" name="Shape 76"/>
          <p:cNvSpPr txBox="1"/>
          <p:nvPr>
            <p:ph idx="1" type="body"/>
          </p:nvPr>
        </p:nvSpPr>
        <p:spPr>
          <a:xfrm>
            <a:off x="2571225" y="1152475"/>
            <a:ext cx="58023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Thierry Mugler is a French fashion and frag</a:t>
            </a:r>
            <a:r>
              <a:rPr lang="en"/>
              <a:t>rance designer.</a:t>
            </a:r>
            <a:endParaRPr/>
          </a:p>
          <a:p>
            <a:pPr indent="-342900" lvl="0" marL="457200" rtl="0">
              <a:spcBef>
                <a:spcPts val="0"/>
              </a:spcBef>
              <a:spcAft>
                <a:spcPts val="0"/>
              </a:spcAft>
              <a:buSzPts val="1800"/>
              <a:buChar char="●"/>
            </a:pPr>
            <a:r>
              <a:rPr lang="en"/>
              <a:t>Ever since he was a young boy, he was interested in drawing and specifically  designing dresses.</a:t>
            </a:r>
            <a:endParaRPr/>
          </a:p>
          <a:p>
            <a:pPr indent="-342900" lvl="0" marL="457200" rtl="0">
              <a:spcBef>
                <a:spcPts val="0"/>
              </a:spcBef>
              <a:spcAft>
                <a:spcPts val="0"/>
              </a:spcAft>
              <a:buSzPts val="1800"/>
              <a:buChar char="●"/>
            </a:pPr>
            <a:r>
              <a:rPr lang="en"/>
              <a:t>He moved to Paris at 24 and began designing clothes for a Parisian boutique.</a:t>
            </a:r>
            <a:endParaRPr/>
          </a:p>
          <a:p>
            <a:pPr indent="-342900" lvl="0" marL="457200" rtl="0">
              <a:spcBef>
                <a:spcPts val="0"/>
              </a:spcBef>
              <a:spcAft>
                <a:spcPts val="0"/>
              </a:spcAft>
              <a:buSzPts val="1800"/>
              <a:buChar char="●"/>
            </a:pPr>
            <a:r>
              <a:rPr lang="en"/>
              <a:t>He worked as a freelance designer.</a:t>
            </a:r>
            <a:endParaRPr/>
          </a:p>
          <a:p>
            <a:pPr indent="-342900" lvl="0" marL="457200">
              <a:spcBef>
                <a:spcPts val="0"/>
              </a:spcBef>
              <a:spcAft>
                <a:spcPts val="0"/>
              </a:spcAft>
              <a:buSzPts val="1800"/>
              <a:buChar char="●"/>
            </a:pPr>
            <a:r>
              <a:rPr lang="en"/>
              <a:t>He opened his 1st boutique in 1979 and during the 80's and 90's he became a world renowned designer.</a:t>
            </a:r>
            <a:endParaRPr/>
          </a:p>
        </p:txBody>
      </p:sp>
      <p:pic>
        <p:nvPicPr>
          <p:cNvPr id="77" name="Shape 77"/>
          <p:cNvPicPr preferRelativeResize="0"/>
          <p:nvPr/>
        </p:nvPicPr>
        <p:blipFill>
          <a:blip r:embed="rId3">
            <a:alphaModFix/>
          </a:blip>
          <a:stretch>
            <a:fillRect/>
          </a:stretch>
        </p:blipFill>
        <p:spPr>
          <a:xfrm>
            <a:off x="311711" y="1152475"/>
            <a:ext cx="2259513" cy="34164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Shape 82"/>
          <p:cNvSpPr txBox="1"/>
          <p:nvPr>
            <p:ph idx="1" type="body"/>
          </p:nvPr>
        </p:nvSpPr>
        <p:spPr>
          <a:xfrm>
            <a:off x="311700" y="209506"/>
            <a:ext cx="8520600" cy="15471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He designed for Demi Moore’s famous black dress in the film “Indecent proposal” and costumes for Beyoncé’s 2009 “I Am…” world tour.</a:t>
            </a:r>
            <a:endParaRPr/>
          </a:p>
          <a:p>
            <a:pPr indent="-342900" lvl="0" marL="457200">
              <a:spcBef>
                <a:spcPts val="0"/>
              </a:spcBef>
              <a:spcAft>
                <a:spcPts val="0"/>
              </a:spcAft>
              <a:buSzPts val="1800"/>
              <a:buChar char="●"/>
            </a:pPr>
            <a:r>
              <a:rPr lang="en"/>
              <a:t>He designers David Bow</a:t>
            </a:r>
            <a:r>
              <a:rPr lang="en"/>
              <a:t>ie’s famous suit for his wedding to Somali supermodel Iman.</a:t>
            </a:r>
            <a:endParaRPr/>
          </a:p>
        </p:txBody>
      </p:sp>
      <p:pic>
        <p:nvPicPr>
          <p:cNvPr id="83" name="Shape 83"/>
          <p:cNvPicPr preferRelativeResize="0"/>
          <p:nvPr/>
        </p:nvPicPr>
        <p:blipFill>
          <a:blip r:embed="rId3">
            <a:alphaModFix/>
          </a:blip>
          <a:stretch>
            <a:fillRect/>
          </a:stretch>
        </p:blipFill>
        <p:spPr>
          <a:xfrm>
            <a:off x="775854" y="1560605"/>
            <a:ext cx="3082095" cy="3082095"/>
          </a:xfrm>
          <a:prstGeom prst="rect">
            <a:avLst/>
          </a:prstGeom>
          <a:noFill/>
          <a:ln>
            <a:noFill/>
          </a:ln>
        </p:spPr>
      </p:pic>
      <p:pic>
        <p:nvPicPr>
          <p:cNvPr id="84" name="Shape 84"/>
          <p:cNvPicPr preferRelativeResize="0"/>
          <p:nvPr/>
        </p:nvPicPr>
        <p:blipFill>
          <a:blip r:embed="rId4">
            <a:alphaModFix/>
          </a:blip>
          <a:stretch>
            <a:fillRect/>
          </a:stretch>
        </p:blipFill>
        <p:spPr>
          <a:xfrm>
            <a:off x="4148895" y="1560606"/>
            <a:ext cx="2296642" cy="3082094"/>
          </a:xfrm>
          <a:prstGeom prst="rect">
            <a:avLst/>
          </a:prstGeom>
          <a:noFill/>
          <a:ln>
            <a:noFill/>
          </a:ln>
        </p:spPr>
      </p:pic>
      <p:pic>
        <p:nvPicPr>
          <p:cNvPr id="85" name="Shape 85"/>
          <p:cNvPicPr preferRelativeResize="0"/>
          <p:nvPr/>
        </p:nvPicPr>
        <p:blipFill>
          <a:blip r:embed="rId5">
            <a:alphaModFix/>
          </a:blip>
          <a:stretch>
            <a:fillRect/>
          </a:stretch>
        </p:blipFill>
        <p:spPr>
          <a:xfrm>
            <a:off x="6736473" y="1560600"/>
            <a:ext cx="2296625" cy="3082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pic>
        <p:nvPicPr>
          <p:cNvPr id="90" name="Shape 90"/>
          <p:cNvPicPr preferRelativeResize="0"/>
          <p:nvPr/>
        </p:nvPicPr>
        <p:blipFill>
          <a:blip r:embed="rId3">
            <a:alphaModFix/>
          </a:blip>
          <a:stretch>
            <a:fillRect/>
          </a:stretch>
        </p:blipFill>
        <p:spPr>
          <a:xfrm>
            <a:off x="0" y="316925"/>
            <a:ext cx="3006426" cy="4509650"/>
          </a:xfrm>
          <a:prstGeom prst="rect">
            <a:avLst/>
          </a:prstGeom>
          <a:noFill/>
          <a:ln>
            <a:noFill/>
          </a:ln>
        </p:spPr>
      </p:pic>
      <p:pic>
        <p:nvPicPr>
          <p:cNvPr id="91" name="Shape 91"/>
          <p:cNvPicPr preferRelativeResize="0"/>
          <p:nvPr/>
        </p:nvPicPr>
        <p:blipFill>
          <a:blip r:embed="rId4">
            <a:alphaModFix/>
          </a:blip>
          <a:stretch>
            <a:fillRect/>
          </a:stretch>
        </p:blipFill>
        <p:spPr>
          <a:xfrm>
            <a:off x="3158825" y="473304"/>
            <a:ext cx="3006426" cy="4517794"/>
          </a:xfrm>
          <a:prstGeom prst="rect">
            <a:avLst/>
          </a:prstGeom>
          <a:noFill/>
          <a:ln cap="flat" cmpd="sng" w="9525">
            <a:solidFill>
              <a:schemeClr val="accent5"/>
            </a:solidFill>
            <a:prstDash val="solid"/>
            <a:round/>
            <a:headEnd len="sm" w="sm" type="none"/>
            <a:tailEnd len="sm" w="sm" type="none"/>
          </a:ln>
        </p:spPr>
      </p:pic>
      <p:pic>
        <p:nvPicPr>
          <p:cNvPr id="92" name="Shape 92"/>
          <p:cNvPicPr preferRelativeResize="0"/>
          <p:nvPr/>
        </p:nvPicPr>
        <p:blipFill>
          <a:blip r:embed="rId5">
            <a:alphaModFix/>
          </a:blip>
          <a:stretch>
            <a:fillRect/>
          </a:stretch>
        </p:blipFill>
        <p:spPr>
          <a:xfrm>
            <a:off x="6317650" y="561682"/>
            <a:ext cx="2826350" cy="4341024"/>
          </a:xfrm>
          <a:prstGeom prst="rect">
            <a:avLst/>
          </a:prstGeom>
          <a:noFill/>
          <a:ln cap="flat" cmpd="sng" w="9525">
            <a:solidFill>
              <a:srgbClr val="45818E"/>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Shape 9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0C343D"/>
                </a:solidFill>
                <a:latin typeface="Merriweather"/>
                <a:ea typeface="Merriweather"/>
                <a:cs typeface="Merriweather"/>
                <a:sym typeface="Merriweather"/>
              </a:rPr>
              <a:t>Gianni Versace </a:t>
            </a:r>
            <a:endParaRPr>
              <a:solidFill>
                <a:srgbClr val="0C343D"/>
              </a:solidFill>
              <a:latin typeface="Merriweather"/>
              <a:ea typeface="Merriweather"/>
              <a:cs typeface="Merriweather"/>
              <a:sym typeface="Merriweather"/>
            </a:endParaRPr>
          </a:p>
        </p:txBody>
      </p:sp>
      <p:sp>
        <p:nvSpPr>
          <p:cNvPr id="98" name="Shape 98"/>
          <p:cNvSpPr txBox="1"/>
          <p:nvPr>
            <p:ph idx="1" type="body"/>
          </p:nvPr>
        </p:nvSpPr>
        <p:spPr>
          <a:xfrm>
            <a:off x="3069250" y="1152475"/>
            <a:ext cx="57630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Gianni V</a:t>
            </a:r>
            <a:r>
              <a:rPr lang="en"/>
              <a:t>ersace was an Italian fashion designer who founded the luxury fashion company - Versace, alongside his sister Donatella.</a:t>
            </a:r>
            <a:endParaRPr/>
          </a:p>
          <a:p>
            <a:pPr indent="-342900" lvl="0" marL="457200" rtl="0">
              <a:spcBef>
                <a:spcPts val="0"/>
              </a:spcBef>
              <a:spcAft>
                <a:spcPts val="0"/>
              </a:spcAft>
              <a:buSzPts val="1800"/>
              <a:buChar char="●"/>
            </a:pPr>
            <a:r>
              <a:rPr lang="en"/>
              <a:t>They were independent designers who had control over everything in the label - designing, retailing, etc.</a:t>
            </a:r>
            <a:endParaRPr/>
          </a:p>
          <a:p>
            <a:pPr indent="-342900" lvl="0" marL="457200" rtl="0">
              <a:spcBef>
                <a:spcPts val="0"/>
              </a:spcBef>
              <a:spcAft>
                <a:spcPts val="0"/>
              </a:spcAft>
              <a:buSzPts val="1800"/>
              <a:buChar char="●"/>
            </a:pPr>
            <a:r>
              <a:rPr lang="en"/>
              <a:t>In 1993, Donatella Versace created her own diffusion line - Versus. In 1997, after Gianni Versace was shot to death by Andrew Cunanan, Donatella became the creative head of the label.</a:t>
            </a:r>
            <a:endParaRPr/>
          </a:p>
        </p:txBody>
      </p:sp>
      <p:pic>
        <p:nvPicPr>
          <p:cNvPr id="99" name="Shape 99"/>
          <p:cNvPicPr preferRelativeResize="0"/>
          <p:nvPr/>
        </p:nvPicPr>
        <p:blipFill>
          <a:blip r:embed="rId3">
            <a:alphaModFix/>
          </a:blip>
          <a:stretch>
            <a:fillRect/>
          </a:stretch>
        </p:blipFill>
        <p:spPr>
          <a:xfrm>
            <a:off x="311700" y="1152487"/>
            <a:ext cx="2521550" cy="38342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pic>
        <p:nvPicPr>
          <p:cNvPr id="104" name="Shape 104"/>
          <p:cNvPicPr preferRelativeResize="0"/>
          <p:nvPr/>
        </p:nvPicPr>
        <p:blipFill>
          <a:blip r:embed="rId3">
            <a:alphaModFix/>
          </a:blip>
          <a:stretch>
            <a:fillRect/>
          </a:stretch>
        </p:blipFill>
        <p:spPr>
          <a:xfrm>
            <a:off x="152400" y="152400"/>
            <a:ext cx="2721770" cy="4838702"/>
          </a:xfrm>
          <a:prstGeom prst="rect">
            <a:avLst/>
          </a:prstGeom>
          <a:noFill/>
          <a:ln>
            <a:noFill/>
          </a:ln>
        </p:spPr>
      </p:pic>
      <p:pic>
        <p:nvPicPr>
          <p:cNvPr id="105" name="Shape 105"/>
          <p:cNvPicPr preferRelativeResize="0"/>
          <p:nvPr/>
        </p:nvPicPr>
        <p:blipFill>
          <a:blip r:embed="rId4">
            <a:alphaModFix/>
          </a:blip>
          <a:stretch>
            <a:fillRect/>
          </a:stretch>
        </p:blipFill>
        <p:spPr>
          <a:xfrm>
            <a:off x="3026570" y="152400"/>
            <a:ext cx="3227592" cy="4838698"/>
          </a:xfrm>
          <a:prstGeom prst="rect">
            <a:avLst/>
          </a:prstGeom>
          <a:noFill/>
          <a:ln>
            <a:noFill/>
          </a:ln>
        </p:spPr>
      </p:pic>
      <p:pic>
        <p:nvPicPr>
          <p:cNvPr id="106" name="Shape 106"/>
          <p:cNvPicPr preferRelativeResize="0"/>
          <p:nvPr/>
        </p:nvPicPr>
        <p:blipFill>
          <a:blip r:embed="rId5">
            <a:alphaModFix/>
          </a:blip>
          <a:stretch>
            <a:fillRect/>
          </a:stretch>
        </p:blipFill>
        <p:spPr>
          <a:xfrm>
            <a:off x="6406562" y="152400"/>
            <a:ext cx="1975641" cy="4838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pic>
        <p:nvPicPr>
          <p:cNvPr id="111" name="Shape 111"/>
          <p:cNvPicPr preferRelativeResize="0"/>
          <p:nvPr/>
        </p:nvPicPr>
        <p:blipFill>
          <a:blip r:embed="rId3">
            <a:alphaModFix/>
          </a:blip>
          <a:stretch>
            <a:fillRect/>
          </a:stretch>
        </p:blipFill>
        <p:spPr>
          <a:xfrm>
            <a:off x="152400" y="152400"/>
            <a:ext cx="3225800" cy="4838701"/>
          </a:xfrm>
          <a:prstGeom prst="rect">
            <a:avLst/>
          </a:prstGeom>
          <a:noFill/>
          <a:ln>
            <a:noFill/>
          </a:ln>
        </p:spPr>
      </p:pic>
      <p:pic>
        <p:nvPicPr>
          <p:cNvPr id="112" name="Shape 112"/>
          <p:cNvPicPr preferRelativeResize="0"/>
          <p:nvPr/>
        </p:nvPicPr>
        <p:blipFill>
          <a:blip r:embed="rId4">
            <a:alphaModFix/>
          </a:blip>
          <a:stretch>
            <a:fillRect/>
          </a:stretch>
        </p:blipFill>
        <p:spPr>
          <a:xfrm>
            <a:off x="3530600" y="152400"/>
            <a:ext cx="3009625" cy="4838700"/>
          </a:xfrm>
          <a:prstGeom prst="rect">
            <a:avLst/>
          </a:prstGeom>
          <a:noFill/>
          <a:ln>
            <a:noFill/>
          </a:ln>
        </p:spPr>
      </p:pic>
      <p:pic>
        <p:nvPicPr>
          <p:cNvPr id="113" name="Shape 113"/>
          <p:cNvPicPr preferRelativeResize="0"/>
          <p:nvPr/>
        </p:nvPicPr>
        <p:blipFill>
          <a:blip r:embed="rId5">
            <a:alphaModFix/>
          </a:blip>
          <a:stretch>
            <a:fillRect/>
          </a:stretch>
        </p:blipFill>
        <p:spPr>
          <a:xfrm>
            <a:off x="6540225" y="152400"/>
            <a:ext cx="2451375" cy="4572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