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Milena Tasić"/>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4-23T20:29:16.997">
    <p:pos x="6000" y="0"/>
    <p:text>spelling, ukrasi</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8-04-01T16:47:30.400">
    <p:pos x="6000" y="0"/>
    <p:text>Рок је 30.4.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comments" Target="../comments/commen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2.jp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 Id="rId4" Type="http://schemas.openxmlformats.org/officeDocument/2006/relationships/image" Target="../media/image13.jpg"/><Relationship Id="rId5"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620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b="1" lang="en"/>
              <a:t>Crimes</a:t>
            </a:r>
            <a:endParaRPr b="1"/>
          </a:p>
        </p:txBody>
      </p:sp>
      <p:sp>
        <p:nvSpPr>
          <p:cNvPr id="55" name="Shape 55"/>
          <p:cNvSpPr txBox="1"/>
          <p:nvPr/>
        </p:nvSpPr>
        <p:spPr>
          <a:xfrm>
            <a:off x="142075" y="1172200"/>
            <a:ext cx="9144000" cy="39711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rPr b="1" lang="en" sz="3000">
                <a:solidFill>
                  <a:srgbClr val="FF0000"/>
                </a:solidFill>
                <a:latin typeface="Verdana"/>
                <a:ea typeface="Verdana"/>
                <a:cs typeface="Verdana"/>
                <a:sym typeface="Verdana"/>
              </a:rPr>
              <a:t>MURDER</a:t>
            </a:r>
            <a:endParaRPr b="1" sz="3000">
              <a:solidFill>
                <a:srgbClr val="FF0000"/>
              </a:solidFill>
              <a:latin typeface="Verdana"/>
              <a:ea typeface="Verdana"/>
              <a:cs typeface="Verdana"/>
              <a:sym typeface="Verdana"/>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rtl="0">
              <a:spcBef>
                <a:spcPts val="0"/>
              </a:spcBef>
              <a:spcAft>
                <a:spcPts val="0"/>
              </a:spcAft>
              <a:buNone/>
            </a:pPr>
            <a:r>
              <a:rPr lang="en"/>
              <a:t>•</a:t>
            </a:r>
            <a:r>
              <a:rPr lang="en">
                <a:solidFill>
                  <a:srgbClr val="FF0000"/>
                </a:solidFill>
              </a:rPr>
              <a:t>Murder</a:t>
            </a:r>
            <a:r>
              <a:rPr lang="en"/>
              <a:t> is humans act that makes someone dead. It represents a consciously, deliberate and unlawful taking life of another person. Taking life of another person can be done at the several ways</a:t>
            </a:r>
            <a:endParaRPr/>
          </a:p>
        </p:txBody>
      </p:sp>
      <p:sp>
        <p:nvSpPr>
          <p:cNvPr id="56" name="Shape 56"/>
          <p:cNvSpPr txBox="1"/>
          <p:nvPr/>
        </p:nvSpPr>
        <p:spPr>
          <a:xfrm>
            <a:off x="7345825" y="92325"/>
            <a:ext cx="1669500" cy="1172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Lidija Vukićević</a:t>
            </a:r>
            <a:endParaRPr/>
          </a:p>
          <a:p>
            <a:pPr indent="0" lvl="0" marL="0">
              <a:spcBef>
                <a:spcPts val="0"/>
              </a:spcBef>
              <a:spcAft>
                <a:spcPts val="0"/>
              </a:spcAft>
              <a:buNone/>
            </a:pPr>
            <a:r>
              <a:rPr lang="en"/>
              <a:t>Sofija Shalabieh</a:t>
            </a:r>
            <a:endParaRPr/>
          </a:p>
          <a:p>
            <a:pPr indent="0" lvl="0" marL="0">
              <a:spcBef>
                <a:spcPts val="0"/>
              </a:spcBef>
              <a:spcAft>
                <a:spcPts val="0"/>
              </a:spcAft>
              <a:buNone/>
            </a:pPr>
            <a:r>
              <a:rPr lang="en"/>
              <a:t>Katarina Kojić</a:t>
            </a:r>
            <a:endParaRPr/>
          </a:p>
          <a:p>
            <a:pPr indent="0" lvl="0" marL="0">
              <a:spcBef>
                <a:spcPts val="0"/>
              </a:spcBef>
              <a:spcAft>
                <a:spcPts val="0"/>
              </a:spcAft>
              <a:buNone/>
            </a:pPr>
            <a:r>
              <a:rPr lang="en"/>
              <a:t>Tijana Vasović</a:t>
            </a:r>
            <a:endParaRPr/>
          </a:p>
          <a:p>
            <a:pPr indent="0" lvl="0" marL="0">
              <a:spcBef>
                <a:spcPts val="0"/>
              </a:spcBef>
              <a:spcAft>
                <a:spcPts val="0"/>
              </a:spcAft>
              <a:buNone/>
            </a:pPr>
            <a:r>
              <a:rPr lang="en"/>
              <a:t>Hristina Rakić</a:t>
            </a:r>
            <a:endParaRPr/>
          </a:p>
          <a:p>
            <a:pPr indent="0" lvl="0" marL="0">
              <a:spcBef>
                <a:spcPts val="0"/>
              </a:spcBef>
              <a:spcAft>
                <a:spcPts val="0"/>
              </a:spcAft>
              <a:buNone/>
            </a:pPr>
            <a:r>
              <a:rPr lang="en"/>
              <a:t>              </a:t>
            </a:r>
            <a:endParaRPr/>
          </a:p>
        </p:txBody>
      </p:sp>
      <p:sp>
        <p:nvSpPr>
          <p:cNvPr id="57" name="Shape 57"/>
          <p:cNvSpPr txBox="1"/>
          <p:nvPr/>
        </p:nvSpPr>
        <p:spPr>
          <a:xfrm>
            <a:off x="6535875" y="92325"/>
            <a:ext cx="895200" cy="4476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Authors:</a:t>
            </a:r>
            <a:endParaRPr/>
          </a:p>
        </p:txBody>
      </p:sp>
      <p:sp>
        <p:nvSpPr>
          <p:cNvPr id="58" name="Shape 58"/>
          <p:cNvSpPr txBox="1"/>
          <p:nvPr/>
        </p:nvSpPr>
        <p:spPr>
          <a:xfrm>
            <a:off x="6535875" y="1264425"/>
            <a:ext cx="2124300" cy="270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Subject:   English</a:t>
            </a:r>
            <a:endParaRPr/>
          </a:p>
        </p:txBody>
      </p:sp>
      <p:sp>
        <p:nvSpPr>
          <p:cNvPr id="59" name="Shape 59"/>
          <p:cNvSpPr txBox="1"/>
          <p:nvPr/>
        </p:nvSpPr>
        <p:spPr>
          <a:xfrm>
            <a:off x="6535875" y="1612675"/>
            <a:ext cx="4092000" cy="4119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Teacher:  Milena Tasić</a:t>
            </a:r>
            <a:endParaRPr/>
          </a:p>
        </p:txBody>
      </p:sp>
      <p:pic>
        <p:nvPicPr>
          <p:cNvPr id="60" name="Shape 60"/>
          <p:cNvPicPr preferRelativeResize="0"/>
          <p:nvPr/>
        </p:nvPicPr>
        <p:blipFill>
          <a:blip r:embed="rId3">
            <a:alphaModFix/>
          </a:blip>
          <a:stretch>
            <a:fillRect/>
          </a:stretch>
        </p:blipFill>
        <p:spPr>
          <a:xfrm>
            <a:off x="1280825" y="2352450"/>
            <a:ext cx="4861549" cy="15163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par>
                                <p:cTn fill="hold" nodeType="with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2">
                                  <p:stCondLst>
                                    <p:cond delay="0"/>
                                  </p:stCondLst>
                                  <p:childTnLst>
                                    <p:anim calcmode="lin" valueType="num">
                                      <p:cBhvr additive="base">
                                        <p:cTn dur="1900"/>
                                        <p:tgtEl>
                                          <p:spTgt spid="57"/>
                                        </p:tgtEl>
                                        <p:attrNameLst>
                                          <p:attrName>ppt_x</p:attrName>
                                        </p:attrNameLst>
                                      </p:cBhvr>
                                      <p:tavLst>
                                        <p:tav fmla="" tm="0">
                                          <p:val>
                                            <p:strVal val="#ppt_x"/>
                                          </p:val>
                                        </p:tav>
                                        <p:tav fmla="" tm="100000">
                                          <p:val>
                                            <p:strVal val="#ppt_x+1"/>
                                          </p:val>
                                        </p:tav>
                                      </p:tavLst>
                                    </p:anim>
                                    <p:set>
                                      <p:cBhvr>
                                        <p:cTn dur="1" fill="hold">
                                          <p:stCondLst>
                                            <p:cond delay="1900"/>
                                          </p:stCondLst>
                                        </p:cTn>
                                        <p:tgtEl>
                                          <p:spTgt spid="5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
                                        <p:tgtEl>
                                          <p:spTgt spid="56"/>
                                        </p:tgtEl>
                                      </p:cBhvr>
                                    </p:animEffect>
                                    <p:set>
                                      <p:cBhvr>
                                        <p:cTn dur="1" fill="hold">
                                          <p:stCondLst>
                                            <p:cond delay="100"/>
                                          </p:stCondLst>
                                        </p:cTn>
                                        <p:tgtEl>
                                          <p:spTgt spid="56"/>
                                        </p:tgtEl>
                                        <p:attrNameLst>
                                          <p:attrName>style.visibility</p:attrName>
                                        </p:attrNameLst>
                                      </p:cBhvr>
                                      <p:to>
                                        <p:strVal val="hidden"/>
                                      </p:to>
                                    </p:set>
                                  </p:childTnLst>
                                </p:cTn>
                              </p:par>
                              <p:par>
                                <p:cTn fill="hold" nodeType="withEffect" presetClass="exit" presetID="2" presetSubtype="2">
                                  <p:stCondLst>
                                    <p:cond delay="0"/>
                                  </p:stCondLst>
                                  <p:childTnLst>
                                    <p:anim calcmode="lin" valueType="num">
                                      <p:cBhvr additive="base">
                                        <p:cTn dur="1900"/>
                                        <p:tgtEl>
                                          <p:spTgt spid="58"/>
                                        </p:tgtEl>
                                        <p:attrNameLst>
                                          <p:attrName>ppt_x</p:attrName>
                                        </p:attrNameLst>
                                      </p:cBhvr>
                                      <p:tavLst>
                                        <p:tav fmla="" tm="0">
                                          <p:val>
                                            <p:strVal val="#ppt_x"/>
                                          </p:val>
                                        </p:tav>
                                        <p:tav fmla="" tm="100000">
                                          <p:val>
                                            <p:strVal val="#ppt_x+1"/>
                                          </p:val>
                                        </p:tav>
                                      </p:tavLst>
                                    </p:anim>
                                    <p:set>
                                      <p:cBhvr>
                                        <p:cTn dur="1" fill="hold">
                                          <p:stCondLst>
                                            <p:cond delay="1900"/>
                                          </p:stCondLst>
                                        </p:cTn>
                                        <p:tgtEl>
                                          <p:spTgt spid="58"/>
                                        </p:tgtEl>
                                        <p:attrNameLst>
                                          <p:attrName>style.visibility</p:attrName>
                                        </p:attrNameLst>
                                      </p:cBhvr>
                                      <p:to>
                                        <p:strVal val="hidden"/>
                                      </p:to>
                                    </p:set>
                                  </p:childTnLst>
                                </p:cTn>
                              </p:par>
                              <p:par>
                                <p:cTn fill="hold" nodeType="withEffect" presetClass="exit" presetID="2" presetSubtype="2">
                                  <p:stCondLst>
                                    <p:cond delay="0"/>
                                  </p:stCondLst>
                                  <p:childTnLst>
                                    <p:anim calcmode="lin" valueType="num">
                                      <p:cBhvr additive="base">
                                        <p:cTn dur="1800"/>
                                        <p:tgtEl>
                                          <p:spTgt spid="59"/>
                                        </p:tgtEl>
                                        <p:attrNameLst>
                                          <p:attrName>ppt_x</p:attrName>
                                        </p:attrNameLst>
                                      </p:cBhvr>
                                      <p:tavLst>
                                        <p:tav fmla="" tm="0">
                                          <p:val>
                                            <p:strVal val="#ppt_x"/>
                                          </p:val>
                                        </p:tav>
                                        <p:tav fmla="" tm="100000">
                                          <p:val>
                                            <p:strVal val="#ppt_x+1"/>
                                          </p:val>
                                        </p:tav>
                                      </p:tavLst>
                                    </p:anim>
                                    <p:set>
                                      <p:cBhvr>
                                        <p:cTn dur="1" fill="hold">
                                          <p:stCondLst>
                                            <p:cond delay="1800"/>
                                          </p:stCondLst>
                                        </p:cTn>
                                        <p:tgtEl>
                                          <p:spTgt spid="59"/>
                                        </p:tgtEl>
                                        <p:attrNameLst>
                                          <p:attrName>style.visibility</p:attrName>
                                        </p:attrNameLst>
                                      </p:cBhvr>
                                      <p:to>
                                        <p:strVal val="hidden"/>
                                      </p:to>
                                    </p:set>
                                  </p:childTnLst>
                                </p:cTn>
                              </p:par>
                            </p:childTnLst>
                          </p:cTn>
                        </p:par>
                        <p:par>
                          <p:cTn fill="hold">
                            <p:stCondLst>
                              <p:cond delay="1900"/>
                            </p:stCondLst>
                            <p:childTnLst>
                              <p:par>
                                <p:cTn fill="hold" nodeType="afterEffect" presetClass="entr" presetID="2" presetSubtype="1">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1000"/>
                                        <p:tgtEl>
                                          <p:spTgt spid="54"/>
                                        </p:tgtEl>
                                        <p:attrNameLst>
                                          <p:attrName>ppt_y</p:attrName>
                                        </p:attrNameLst>
                                      </p:cBhvr>
                                      <p:tavLst>
                                        <p:tav fmla="" tm="0">
                                          <p:val>
                                            <p:strVal val="#ppt_y-1"/>
                                          </p:val>
                                        </p:tav>
                                        <p:tav fmla="" tm="100000">
                                          <p:val>
                                            <p:strVal val="#ppt_y"/>
                                          </p:val>
                                        </p:tav>
                                      </p:tavLst>
                                    </p:anim>
                                  </p:childTnLst>
                                </p:cTn>
                              </p:par>
                            </p:childTnLst>
                          </p:cTn>
                        </p:par>
                        <p:par>
                          <p:cTn fill="hold">
                            <p:stCondLst>
                              <p:cond delay="2900"/>
                            </p:stCondLst>
                            <p:childTnLst>
                              <p:par>
                                <p:cTn fill="hold" nodeType="afterEffect" presetClass="entr" presetID="2" presetSubtype="8">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1000"/>
                                        <p:tgtEl>
                                          <p:spTgt spid="60"/>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1000"/>
                                        <p:tgtEl>
                                          <p:spTgt spid="5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800">
                <a:solidFill>
                  <a:schemeClr val="accent5"/>
                </a:solidFill>
              </a:rPr>
              <a:t>RAPE </a:t>
            </a:r>
            <a:endParaRPr b="1" sz="3800">
              <a:solidFill>
                <a:schemeClr val="accent5"/>
              </a:solidFill>
            </a:endParaRPr>
          </a:p>
        </p:txBody>
      </p:sp>
      <p:sp>
        <p:nvSpPr>
          <p:cNvPr id="122" name="Shape 122"/>
          <p:cNvSpPr txBox="1"/>
          <p:nvPr>
            <p:ph idx="1" type="body"/>
          </p:nvPr>
        </p:nvSpPr>
        <p:spPr>
          <a:xfrm>
            <a:off x="33875" y="1394100"/>
            <a:ext cx="6653400" cy="3749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Rape is type of sexual assault usually involving sexual assault usually involving sexual intercourse carried out against a person without that person</a:t>
            </a:r>
            <a:r>
              <a:rPr lang="en"/>
              <a:t>’s consent. </a:t>
            </a:r>
            <a:endParaRPr/>
          </a:p>
          <a:p>
            <a:pPr indent="-342900" lvl="0" marL="457200" rtl="0">
              <a:spcBef>
                <a:spcPts val="0"/>
              </a:spcBef>
              <a:spcAft>
                <a:spcPts val="0"/>
              </a:spcAft>
              <a:buSzPts val="1800"/>
              <a:buChar char="●"/>
            </a:pPr>
            <a:r>
              <a:rPr lang="en"/>
              <a:t>The act may be carried out by physical force ,coercion, abuse of authority or against a person who is incapable of giving valid consent ,such as one who is unconscious, incapacitated, has a intellectual disability or is below the legal age of consent.</a:t>
            </a:r>
            <a:endParaRPr/>
          </a:p>
          <a:p>
            <a:pPr indent="-342900" lvl="0" marL="457200">
              <a:spcBef>
                <a:spcPts val="0"/>
              </a:spcBef>
              <a:spcAft>
                <a:spcPts val="0"/>
              </a:spcAft>
              <a:buSzPts val="1800"/>
              <a:buChar char="●"/>
            </a:pPr>
            <a:r>
              <a:rPr lang="en"/>
              <a:t>The term rape is sometimes used interchangeably with the term sexual assault.</a:t>
            </a:r>
            <a:endParaRPr/>
          </a:p>
        </p:txBody>
      </p:sp>
      <p:pic>
        <p:nvPicPr>
          <p:cNvPr id="123" name="Shape 123"/>
          <p:cNvPicPr preferRelativeResize="0"/>
          <p:nvPr/>
        </p:nvPicPr>
        <p:blipFill>
          <a:blip r:embed="rId3">
            <a:alphaModFix/>
          </a:blip>
          <a:stretch>
            <a:fillRect/>
          </a:stretch>
        </p:blipFill>
        <p:spPr>
          <a:xfrm>
            <a:off x="6130875" y="21050"/>
            <a:ext cx="3013125" cy="1744950"/>
          </a:xfrm>
          <a:prstGeom prst="rect">
            <a:avLst/>
          </a:prstGeom>
          <a:noFill/>
          <a:ln>
            <a:noFill/>
          </a:ln>
        </p:spPr>
      </p:pic>
      <p:pic>
        <p:nvPicPr>
          <p:cNvPr id="124" name="Shape 124"/>
          <p:cNvPicPr preferRelativeResize="0"/>
          <p:nvPr/>
        </p:nvPicPr>
        <p:blipFill>
          <a:blip r:embed="rId4">
            <a:alphaModFix/>
          </a:blip>
          <a:stretch>
            <a:fillRect/>
          </a:stretch>
        </p:blipFill>
        <p:spPr>
          <a:xfrm>
            <a:off x="6546000" y="2103500"/>
            <a:ext cx="2598000" cy="3040000"/>
          </a:xfrm>
          <a:prstGeom prst="rect">
            <a:avLst/>
          </a:prstGeom>
          <a:noFill/>
          <a:ln>
            <a:noFill/>
          </a:ln>
        </p:spPr>
      </p:pic>
    </p:spTree>
  </p:cSld>
  <p:clrMapOvr>
    <a:masterClrMapping/>
  </p:clrMapOvr>
  <mc:AlternateContent>
    <mc:Choice Requires="p14">
      <p:transition spd="slow" p14:dur="1000">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28" name="Shape 128"/>
        <p:cNvGrpSpPr/>
        <p:nvPr/>
      </p:nvGrpSpPr>
      <p:grpSpPr>
        <a:xfrm>
          <a:off x="0" y="0"/>
          <a:ext cx="0" cy="0"/>
          <a:chOff x="0" y="0"/>
          <a:chExt cx="0" cy="0"/>
        </a:xfrm>
      </p:grpSpPr>
      <p:sp>
        <p:nvSpPr>
          <p:cNvPr id="129" name="Shape 129"/>
          <p:cNvSpPr txBox="1"/>
          <p:nvPr>
            <p:ph idx="1" type="body"/>
          </p:nvPr>
        </p:nvSpPr>
        <p:spPr>
          <a:xfrm>
            <a:off x="311693" y="1017713"/>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Internationally, the incidence of rapes recorder by the police during 2008. ranged, per 100 000 people.</a:t>
            </a:r>
            <a:endParaRPr/>
          </a:p>
          <a:p>
            <a:pPr indent="-342900" lvl="0" marL="457200" rtl="0">
              <a:spcBef>
                <a:spcPts val="0"/>
              </a:spcBef>
              <a:spcAft>
                <a:spcPts val="0"/>
              </a:spcAft>
              <a:buSzPts val="1800"/>
              <a:buChar char="●"/>
            </a:pPr>
            <a:r>
              <a:rPr lang="en"/>
              <a:t>Worldwide ,rape is primarily committed by males.</a:t>
            </a:r>
            <a:endParaRPr/>
          </a:p>
          <a:p>
            <a:pPr indent="-342900" lvl="0" marL="457200">
              <a:spcBef>
                <a:spcPts val="0"/>
              </a:spcBef>
              <a:spcAft>
                <a:spcPts val="0"/>
              </a:spcAft>
              <a:buSzPts val="1800"/>
              <a:buChar char="●"/>
            </a:pPr>
            <a:r>
              <a:rPr lang="en"/>
              <a:t>Rape by strangers is usually less common than rape by persons the victim knows.</a:t>
            </a:r>
            <a:endParaRPr/>
          </a:p>
        </p:txBody>
      </p:sp>
      <p:pic>
        <p:nvPicPr>
          <p:cNvPr id="130" name="Shape 130"/>
          <p:cNvPicPr preferRelativeResize="0"/>
          <p:nvPr/>
        </p:nvPicPr>
        <p:blipFill>
          <a:blip r:embed="rId3">
            <a:alphaModFix/>
          </a:blip>
          <a:stretch>
            <a:fillRect/>
          </a:stretch>
        </p:blipFill>
        <p:spPr>
          <a:xfrm>
            <a:off x="3363381" y="2538350"/>
            <a:ext cx="4195125" cy="2361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par>
                          <p:cTn fill="hold">
                            <p:stCondLst>
                              <p:cond delay="1000"/>
                            </p:stCondLst>
                            <p:childTnLst>
                              <p:par>
                                <p:cTn fill="hold" nodeType="afterEffect" presetClass="entr" presetID="23" presetSubtype="16">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3000"/>
                                        <p:tgtEl>
                                          <p:spTgt spid="130"/>
                                        </p:tgtEl>
                                        <p:attrNameLst>
                                          <p:attrName>ppt_w</p:attrName>
                                        </p:attrNameLst>
                                      </p:cBhvr>
                                      <p:tavLst>
                                        <p:tav fmla="" tm="0">
                                          <p:val>
                                            <p:strVal val="0"/>
                                          </p:val>
                                        </p:tav>
                                        <p:tav fmla="" tm="100000">
                                          <p:val>
                                            <p:strVal val="#ppt_w"/>
                                          </p:val>
                                        </p:tav>
                                      </p:tavLst>
                                    </p:anim>
                                    <p:anim calcmode="lin" valueType="num">
                                      <p:cBhvr additive="base">
                                        <p:cTn dur="3000"/>
                                        <p:tgtEl>
                                          <p:spTgt spid="130"/>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34" name="Shape 134"/>
        <p:cNvGrpSpPr/>
        <p:nvPr/>
      </p:nvGrpSpPr>
      <p:grpSpPr>
        <a:xfrm>
          <a:off x="0" y="0"/>
          <a:ext cx="0" cy="0"/>
          <a:chOff x="0" y="0"/>
          <a:chExt cx="0" cy="0"/>
        </a:xfrm>
      </p:grpSpPr>
      <p:sp>
        <p:nvSpPr>
          <p:cNvPr id="135" name="Shape 135"/>
          <p:cNvSpPr txBox="1"/>
          <p:nvPr>
            <p:ph idx="1" type="body"/>
          </p:nvPr>
        </p:nvSpPr>
        <p:spPr>
          <a:xfrm>
            <a:off x="311700" y="807125"/>
            <a:ext cx="8520600" cy="38016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Widespread and systematic rape and sexual slavery can occur during international conflict.</a:t>
            </a:r>
            <a:endParaRPr/>
          </a:p>
          <a:p>
            <a:pPr indent="-342900" lvl="0" marL="457200" rtl="0">
              <a:spcBef>
                <a:spcPts val="0"/>
              </a:spcBef>
              <a:spcAft>
                <a:spcPts val="0"/>
              </a:spcAft>
              <a:buSzPts val="1800"/>
              <a:buChar char="●"/>
            </a:pPr>
            <a:r>
              <a:rPr lang="en"/>
              <a:t>Rape is also recognized as an element of the crime of genocide when committed with the intent to destroy, in whole or in part, a targeted ethnic group.</a:t>
            </a:r>
            <a:endParaRPr/>
          </a:p>
          <a:p>
            <a:pPr indent="-342900" lvl="0" marL="457200" rtl="0">
              <a:spcBef>
                <a:spcPts val="0"/>
              </a:spcBef>
              <a:spcAft>
                <a:spcPts val="0"/>
              </a:spcAft>
              <a:buSzPts val="1800"/>
              <a:buChar char="●"/>
            </a:pPr>
            <a:r>
              <a:rPr lang="en"/>
              <a:t>People who have been raped can be traumatized and develop posttraumatic stress disordered.</a:t>
            </a:r>
            <a:endParaRPr/>
          </a:p>
          <a:p>
            <a:pPr indent="-342900" lvl="0" marL="457200" rtl="0">
              <a:spcBef>
                <a:spcPts val="0"/>
              </a:spcBef>
              <a:spcAft>
                <a:spcPts val="0"/>
              </a:spcAft>
              <a:buSzPts val="1800"/>
              <a:buChar char="●"/>
            </a:pPr>
            <a:r>
              <a:rPr lang="en"/>
              <a:t>Serious injuries can result along with the risk of pregnancy and sexually transmitted infections. </a:t>
            </a:r>
            <a:endParaRPr/>
          </a:p>
          <a:p>
            <a:pPr indent="-342900" lvl="0" marL="457200">
              <a:spcBef>
                <a:spcPts val="0"/>
              </a:spcBef>
              <a:spcAft>
                <a:spcPts val="0"/>
              </a:spcAft>
              <a:buSzPts val="1800"/>
              <a:buChar char="●"/>
            </a:pPr>
            <a:r>
              <a:rPr lang="en"/>
              <a:t>A person may face violence or the rapist, and, in some cultures, from the victim</a:t>
            </a:r>
            <a:r>
              <a:rPr lang="en"/>
              <a:t>’s family and relatives.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1" name="Shape 1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7" name="Shape 1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3" name="Shape 15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64" name="Shape 64"/>
        <p:cNvGrpSpPr/>
        <p:nvPr/>
      </p:nvGrpSpPr>
      <p:grpSpPr>
        <a:xfrm>
          <a:off x="0" y="0"/>
          <a:ext cx="0" cy="0"/>
          <a:chOff x="0" y="0"/>
          <a:chExt cx="0" cy="0"/>
        </a:xfrm>
      </p:grpSpPr>
      <p:sp>
        <p:nvSpPr>
          <p:cNvPr id="65" name="Shape 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•Murder is one of the oldest human sins, known even from biblical myths. It represents the most harsh from the criminal act that human ever did through the whole human history.</a:t>
            </a:r>
            <a:br>
              <a:rPr lang="en"/>
            </a:br>
            <a:r>
              <a:rPr lang="en"/>
              <a:t>•Today, murder is being punished with the cruelest punishment. For example, if you kill your neighbor you will have to be in jail for at least 15 years. Of course, if they arrest you.</a:t>
            </a:r>
            <a:endParaRPr/>
          </a:p>
        </p:txBody>
      </p:sp>
      <p:pic>
        <p:nvPicPr>
          <p:cNvPr id="66" name="Shape 66"/>
          <p:cNvPicPr preferRelativeResize="0"/>
          <p:nvPr/>
        </p:nvPicPr>
        <p:blipFill>
          <a:blip r:embed="rId3">
            <a:alphaModFix/>
          </a:blip>
          <a:stretch>
            <a:fillRect/>
          </a:stretch>
        </p:blipFill>
        <p:spPr>
          <a:xfrm>
            <a:off x="2491750" y="3048000"/>
            <a:ext cx="3192775" cy="2095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par>
                                <p:cTn fill="hold" nodeType="withEffect" presetClass="entr" presetID="2" presetSubtype="8">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4400"/>
                                        <p:tgtEl>
                                          <p:spTgt spid="66"/>
                                        </p:tgtEl>
                                        <p:attrNameLst>
                                          <p:attrName>ppt_x</p:attrName>
                                        </p:attrNameLst>
                                      </p:cBhvr>
                                      <p:tavLst>
                                        <p:tav fmla="" tm="0">
                                          <p:val>
                                            <p:strVal val="#ppt_x-1"/>
                                          </p:val>
                                        </p:tav>
                                        <p:tav fmla="" tm="100000">
                                          <p:val>
                                            <p:strVal val="#ppt_x"/>
                                          </p:val>
                                        </p:tav>
                                      </p:tavLst>
                                    </p:anim>
                                  </p:childTnLst>
                                </p:cTn>
                              </p:par>
                            </p:childTnLst>
                          </p:cTn>
                        </p:par>
                        <p:par>
                          <p:cTn fill="hold">
                            <p:stCondLst>
                              <p:cond delay="4400"/>
                            </p:stCondLst>
                            <p:childTnLst>
                              <p:par>
                                <p:cTn fill="hold" nodeType="afterEffect" presetClass="exit" presetID="2" presetSubtype="2">
                                  <p:stCondLst>
                                    <p:cond delay="0"/>
                                  </p:stCondLst>
                                  <p:childTnLst>
                                    <p:anim calcmode="lin" valueType="num">
                                      <p:cBhvr additive="base">
                                        <p:cTn dur="4400"/>
                                        <p:tgtEl>
                                          <p:spTgt spid="66"/>
                                        </p:tgtEl>
                                        <p:attrNameLst>
                                          <p:attrName>ppt_x</p:attrName>
                                        </p:attrNameLst>
                                      </p:cBhvr>
                                      <p:tavLst>
                                        <p:tav fmla="" tm="0">
                                          <p:val>
                                            <p:strVal val="#ppt_x"/>
                                          </p:val>
                                        </p:tav>
                                        <p:tav fmla="" tm="100000">
                                          <p:val>
                                            <p:strVal val="#ppt_x+1"/>
                                          </p:val>
                                        </p:tav>
                                      </p:tavLst>
                                    </p:anim>
                                    <p:set>
                                      <p:cBhvr>
                                        <p:cTn dur="1" fill="hold">
                                          <p:stCondLst>
                                            <p:cond delay="4400"/>
                                          </p:stCondLst>
                                        </p:cTn>
                                        <p:tgtEl>
                                          <p:spTgt spid="6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70" name="Shape 70"/>
        <p:cNvGrpSpPr/>
        <p:nvPr/>
      </p:nvGrpSpPr>
      <p:grpSpPr>
        <a:xfrm>
          <a:off x="0" y="0"/>
          <a:ext cx="0" cy="0"/>
          <a:chOff x="0" y="0"/>
          <a:chExt cx="0" cy="0"/>
        </a:xfrm>
      </p:grpSpPr>
      <p:sp>
        <p:nvSpPr>
          <p:cNvPr id="71" name="Shape 71"/>
          <p:cNvSpPr txBox="1"/>
          <p:nvPr>
            <p:ph idx="1" type="body"/>
          </p:nvPr>
        </p:nvSpPr>
        <p:spPr>
          <a:xfrm>
            <a:off x="311700" y="512400"/>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•These days, people are not killing each other like that. If someone wants to kill his target and does not want to be arrested, he or she will need some time to plan a good way to kill someone without being detected.</a:t>
            </a:r>
            <a:br>
              <a:rPr lang="en"/>
            </a:br>
            <a:r>
              <a:rPr lang="en"/>
              <a:t>•That is called a perfect crime. Until today, there weren’t any perfect crimes because soon or later, all the murderers were arrested. The greatest crime in human history took police and FBI 39 years to solve it, so far!</a:t>
            </a:r>
            <a:br>
              <a:rPr lang="en"/>
            </a:br>
            <a:endParaRPr/>
          </a:p>
        </p:txBody>
      </p:sp>
      <p:pic>
        <p:nvPicPr>
          <p:cNvPr id="72" name="Shape 72"/>
          <p:cNvPicPr preferRelativeResize="0"/>
          <p:nvPr/>
        </p:nvPicPr>
        <p:blipFill>
          <a:blip r:embed="rId3">
            <a:alphaModFix/>
          </a:blip>
          <a:stretch>
            <a:fillRect/>
          </a:stretch>
        </p:blipFill>
        <p:spPr>
          <a:xfrm>
            <a:off x="5970275" y="2590825"/>
            <a:ext cx="3173726" cy="2476500"/>
          </a:xfrm>
          <a:prstGeom prst="rect">
            <a:avLst/>
          </a:prstGeom>
          <a:noFill/>
          <a:ln>
            <a:noFill/>
          </a:ln>
        </p:spPr>
      </p:pic>
      <p:pic>
        <p:nvPicPr>
          <p:cNvPr id="73" name="Shape 73"/>
          <p:cNvPicPr preferRelativeResize="0"/>
          <p:nvPr/>
        </p:nvPicPr>
        <p:blipFill>
          <a:blip r:embed="rId4">
            <a:alphaModFix/>
          </a:blip>
          <a:stretch>
            <a:fillRect/>
          </a:stretch>
        </p:blipFill>
        <p:spPr>
          <a:xfrm>
            <a:off x="2849900" y="2590825"/>
            <a:ext cx="3120374" cy="2430750"/>
          </a:xfrm>
          <a:prstGeom prst="rect">
            <a:avLst/>
          </a:prstGeom>
          <a:noFill/>
          <a:ln>
            <a:noFill/>
          </a:ln>
        </p:spPr>
      </p:pic>
      <p:pic>
        <p:nvPicPr>
          <p:cNvPr id="74" name="Shape 74"/>
          <p:cNvPicPr preferRelativeResize="0"/>
          <p:nvPr/>
        </p:nvPicPr>
        <p:blipFill>
          <a:blip r:embed="rId5">
            <a:alphaModFix/>
          </a:blip>
          <a:stretch>
            <a:fillRect/>
          </a:stretch>
        </p:blipFill>
        <p:spPr>
          <a:xfrm>
            <a:off x="0" y="2590825"/>
            <a:ext cx="2849900" cy="24307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4">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1000"/>
                                        <p:tgtEl>
                                          <p:spTgt spid="74"/>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1000"/>
                                        <p:tgtEl>
                                          <p:spTgt spid="73"/>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additive="base">
                                        <p:cTn dur="1000"/>
                                        <p:tgtEl>
                                          <p:spTgt spid="7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Theft</a:t>
            </a:r>
            <a:endParaRPr/>
          </a:p>
        </p:txBody>
      </p:sp>
      <p:sp>
        <p:nvSpPr>
          <p:cNvPr id="80" name="Shape 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Theft is the taking of other things without the permission of the owner.</a:t>
            </a:r>
            <a:endParaRPr/>
          </a:p>
          <a:p>
            <a:pPr indent="0" lvl="0" marL="0">
              <a:spcBef>
                <a:spcPts val="1600"/>
              </a:spcBef>
              <a:spcAft>
                <a:spcPts val="1600"/>
              </a:spcAft>
              <a:buNone/>
            </a:pPr>
            <a:r>
              <a:rPr lang="en"/>
              <a:t>It belongs to criminal offenses.</a:t>
            </a:r>
            <a:endParaRPr/>
          </a:p>
        </p:txBody>
      </p:sp>
      <p:pic>
        <p:nvPicPr>
          <p:cNvPr id="81" name="Shape 81"/>
          <p:cNvPicPr preferRelativeResize="0"/>
          <p:nvPr/>
        </p:nvPicPr>
        <p:blipFill>
          <a:blip r:embed="rId3">
            <a:alphaModFix/>
          </a:blip>
          <a:stretch>
            <a:fillRect/>
          </a:stretch>
        </p:blipFill>
        <p:spPr>
          <a:xfrm>
            <a:off x="4858475" y="2625675"/>
            <a:ext cx="3973824" cy="2235274"/>
          </a:xfrm>
          <a:prstGeom prst="rect">
            <a:avLst/>
          </a:prstGeom>
          <a:noFill/>
          <a:ln>
            <a:noFill/>
          </a:ln>
        </p:spPr>
      </p:pic>
    </p:spTree>
  </p:cSld>
  <p:clrMapOvr>
    <a:masterClrMapping/>
  </p:clrMapOvr>
  <mc:AlternateContent>
    <mc:Choice Requires="p14">
      <p:transition spd="slow" p14:dur="14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81"/>
                                        </p:tgtEl>
                                        <p:attrNameLst>
                                          <p:attrName>style.visibility</p:attrName>
                                        </p:attrNameLst>
                                      </p:cBhvr>
                                      <p:to>
                                        <p:strVal val="visible"/>
                                      </p:to>
                                    </p:set>
                                    <p:anim calcmode="lin" valueType="num">
                                      <p:cBhvr additive="base">
                                        <p:cTn dur="1000"/>
                                        <p:tgtEl>
                                          <p:spTgt spid="81"/>
                                        </p:tgtEl>
                                        <p:attrNameLst>
                                          <p:attrName>ppt_w</p:attrName>
                                        </p:attrNameLst>
                                      </p:cBhvr>
                                      <p:tavLst>
                                        <p:tav fmla="" tm="0">
                                          <p:val>
                                            <p:strVal val="0"/>
                                          </p:val>
                                        </p:tav>
                                        <p:tav fmla="" tm="100000">
                                          <p:val>
                                            <p:strVal val="#ppt_w"/>
                                          </p:val>
                                        </p:tav>
                                      </p:tavLst>
                                    </p:anim>
                                    <p:anim calcmode="lin" valueType="num">
                                      <p:cBhvr additive="base">
                                        <p:cTn dur="1000"/>
                                        <p:tgtEl>
                                          <p:spTgt spid="81"/>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a:solidFill>
                  <a:srgbClr val="EA9999"/>
                </a:solidFill>
              </a:rPr>
              <a:t>Pink Panthers</a:t>
            </a:r>
            <a:endParaRPr b="1">
              <a:solidFill>
                <a:srgbClr val="EA9999"/>
              </a:solidFill>
            </a:endParaRPr>
          </a:p>
        </p:txBody>
      </p:sp>
      <p:sp>
        <p:nvSpPr>
          <p:cNvPr id="87" name="Shape 87"/>
          <p:cNvSpPr txBox="1"/>
          <p:nvPr>
            <p:ph idx="1" type="body"/>
          </p:nvPr>
        </p:nvSpPr>
        <p:spPr>
          <a:xfrm>
            <a:off x="311700" y="1251175"/>
            <a:ext cx="57240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Criminal band who steal jewelry. Their targets are located in several countries wich of them the robbery in Japan was the most successful. Some members are also called artists because of their extreme speed and abilities.</a:t>
            </a:r>
            <a:endParaRPr/>
          </a:p>
        </p:txBody>
      </p:sp>
      <p:pic>
        <p:nvPicPr>
          <p:cNvPr id="88" name="Shape 88"/>
          <p:cNvPicPr preferRelativeResize="0"/>
          <p:nvPr/>
        </p:nvPicPr>
        <p:blipFill>
          <a:blip r:embed="rId3">
            <a:alphaModFix/>
          </a:blip>
          <a:stretch>
            <a:fillRect/>
          </a:stretch>
        </p:blipFill>
        <p:spPr>
          <a:xfrm>
            <a:off x="2299775" y="2833475"/>
            <a:ext cx="2352125" cy="2310025"/>
          </a:xfrm>
          <a:prstGeom prst="rect">
            <a:avLst/>
          </a:prstGeom>
          <a:noFill/>
          <a:ln>
            <a:noFill/>
          </a:ln>
        </p:spPr>
      </p:pic>
      <p:pic>
        <p:nvPicPr>
          <p:cNvPr id="89" name="Shape 89"/>
          <p:cNvPicPr preferRelativeResize="0"/>
          <p:nvPr/>
        </p:nvPicPr>
        <p:blipFill>
          <a:blip r:embed="rId4">
            <a:alphaModFix/>
          </a:blip>
          <a:stretch>
            <a:fillRect/>
          </a:stretch>
        </p:blipFill>
        <p:spPr>
          <a:xfrm>
            <a:off x="6096050" y="392450"/>
            <a:ext cx="2906675" cy="47510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mph" presetID="8" presetSubtype="0">
                                  <p:stCondLst>
                                    <p:cond delay="0"/>
                                  </p:stCondLst>
                                  <p:childTnLst>
                                    <p:animRot by="-21600000">
                                      <p:cBhvr>
                                        <p:cTn dur="1000" fill="hold"/>
                                        <p:tgtEl>
                                          <p:spTgt spid="88"/>
                                        </p:tgtEl>
                                        <p:attrNameLst>
                                          <p:attrName>r</p:attrName>
                                        </p:attrNameLst>
                                      </p:cBhvr>
                                    </p:animRot>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1000"/>
                                        <p:tgtEl>
                                          <p:spTgt spid="8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1991400" y="390100"/>
            <a:ext cx="31968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Prevent theft</a:t>
            </a:r>
            <a:endParaRPr/>
          </a:p>
        </p:txBody>
      </p:sp>
      <p:sp>
        <p:nvSpPr>
          <p:cNvPr id="95" name="Shape 95"/>
          <p:cNvSpPr txBox="1"/>
          <p:nvPr>
            <p:ph idx="1" type="body"/>
          </p:nvPr>
        </p:nvSpPr>
        <p:spPr>
          <a:xfrm>
            <a:off x="350950" y="1270225"/>
            <a:ext cx="5559300" cy="3368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Today thefts are prevented in various ways:</a:t>
            </a:r>
            <a:endParaRPr/>
          </a:p>
          <a:p>
            <a:pPr indent="-342900" lvl="0" marL="457200">
              <a:spcBef>
                <a:spcPts val="1600"/>
              </a:spcBef>
              <a:spcAft>
                <a:spcPts val="0"/>
              </a:spcAft>
              <a:buSzPts val="1800"/>
              <a:buChar char="-"/>
            </a:pPr>
            <a:r>
              <a:rPr lang="en"/>
              <a:t>cameras that all recording in shops,school or oder buildings…</a:t>
            </a:r>
            <a:endParaRPr/>
          </a:p>
          <a:p>
            <a:pPr indent="-342900" lvl="0" marL="457200">
              <a:spcBef>
                <a:spcPts val="0"/>
              </a:spcBef>
              <a:spcAft>
                <a:spcPts val="0"/>
              </a:spcAft>
              <a:buSzPts val="1800"/>
              <a:buChar char="-"/>
            </a:pPr>
            <a:r>
              <a:rPr lang="en"/>
              <a:t>a special door that is recording if you unpaid goods</a:t>
            </a:r>
            <a:endParaRPr/>
          </a:p>
          <a:p>
            <a:pPr indent="-342900" lvl="0" marL="457200">
              <a:spcBef>
                <a:spcPts val="0"/>
              </a:spcBef>
              <a:spcAft>
                <a:spcPts val="0"/>
              </a:spcAft>
              <a:buSzPts val="1800"/>
              <a:buChar char="-"/>
            </a:pPr>
            <a:r>
              <a:rPr lang="en"/>
              <a:t>interior development of a good man with good education of the family, school and church.</a:t>
            </a:r>
            <a:endParaRPr/>
          </a:p>
        </p:txBody>
      </p:sp>
      <p:pic>
        <p:nvPicPr>
          <p:cNvPr id="96" name="Shape 96"/>
          <p:cNvPicPr preferRelativeResize="0"/>
          <p:nvPr/>
        </p:nvPicPr>
        <p:blipFill>
          <a:blip r:embed="rId3">
            <a:alphaModFix/>
          </a:blip>
          <a:stretch>
            <a:fillRect/>
          </a:stretch>
        </p:blipFill>
        <p:spPr>
          <a:xfrm>
            <a:off x="6773613" y="1406600"/>
            <a:ext cx="2333625" cy="3095625"/>
          </a:xfrm>
          <a:prstGeom prst="rect">
            <a:avLst/>
          </a:prstGeom>
          <a:noFill/>
          <a:ln>
            <a:noFill/>
          </a:ln>
        </p:spPr>
      </p:pic>
      <p:pic>
        <p:nvPicPr>
          <p:cNvPr id="97" name="Shape 97"/>
          <p:cNvPicPr preferRelativeResize="0"/>
          <p:nvPr/>
        </p:nvPicPr>
        <p:blipFill>
          <a:blip r:embed="rId4">
            <a:alphaModFix/>
          </a:blip>
          <a:stretch>
            <a:fillRect/>
          </a:stretch>
        </p:blipFill>
        <p:spPr>
          <a:xfrm>
            <a:off x="5206775" y="103013"/>
            <a:ext cx="1566850" cy="1146875"/>
          </a:xfrm>
          <a:prstGeom prst="rect">
            <a:avLst/>
          </a:prstGeom>
          <a:noFill/>
          <a:ln>
            <a:noFill/>
          </a:ln>
        </p:spPr>
      </p:pic>
      <p:pic>
        <p:nvPicPr>
          <p:cNvPr id="98" name="Shape 98"/>
          <p:cNvPicPr preferRelativeResize="0"/>
          <p:nvPr/>
        </p:nvPicPr>
        <p:blipFill>
          <a:blip r:embed="rId5">
            <a:alphaModFix/>
          </a:blip>
          <a:stretch>
            <a:fillRect/>
          </a:stretch>
        </p:blipFill>
        <p:spPr>
          <a:xfrm>
            <a:off x="154725" y="65450"/>
            <a:ext cx="1509046" cy="1146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par>
                                <p:cTn fill="hold" nodeType="withEffect" presetClass="entr" presetID="2" presetSubtype="8">
                                  <p:stCondLst>
                                    <p:cond delay="0"/>
                                  </p:stCondLst>
                                  <p:childTnLst>
                                    <p:set>
                                      <p:cBhvr>
                                        <p:cTn dur="1" fill="hold">
                                          <p:stCondLst>
                                            <p:cond delay="0"/>
                                          </p:stCondLst>
                                        </p:cTn>
                                        <p:tgtEl>
                                          <p:spTgt spid="98"/>
                                        </p:tgtEl>
                                        <p:attrNameLst>
                                          <p:attrName>style.visibility</p:attrName>
                                        </p:attrNameLst>
                                      </p:cBhvr>
                                      <p:to>
                                        <p:strVal val="visible"/>
                                      </p:to>
                                    </p:set>
                                    <p:anim calcmode="lin" valueType="num">
                                      <p:cBhvr additive="base">
                                        <p:cTn dur="1000"/>
                                        <p:tgtEl>
                                          <p:spTgt spid="9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1000"/>
                                        <p:tgtEl>
                                          <p:spTgt spid="9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4" name="Shape 10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