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Roboto"/>
      <p:regular r:id="rId20"/>
      <p:bold r:id="rId21"/>
      <p:italic r:id="rId22"/>
      <p:boldItalic r:id="rId23"/>
    </p:embeddedFont>
    <p:embeddedFont>
      <p:font typeface="Lora"/>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ora-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italic.fntdata"/><Relationship Id="rId25" Type="http://schemas.openxmlformats.org/officeDocument/2006/relationships/font" Target="fonts/Lora-bold.fntdata"/><Relationship Id="rId28" Type="http://schemas.openxmlformats.org/officeDocument/2006/relationships/font" Target="fonts/Merriweather-regular.fntdata"/><Relationship Id="rId27" Type="http://schemas.openxmlformats.org/officeDocument/2006/relationships/font" Target="fonts/Lora-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Shape 56"/>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2.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11.jpg"/><Relationship Id="rId6" Type="http://schemas.openxmlformats.org/officeDocument/2006/relationships/image" Target="../media/image8.jpg"/><Relationship Id="rId7"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10.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65" name="Shape 65"/>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6" name="Shape 13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54" name="Shape 15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1" name="Shape 7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7" name="Shape 7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3" name="Shape 8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9" name="Shape 8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Shape 9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25" y="500925"/>
            <a:ext cx="3706500" cy="2508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a:spcBef>
                <a:spcPts val="0"/>
              </a:spcBef>
              <a:spcAft>
                <a:spcPts val="0"/>
              </a:spcAft>
              <a:buNone/>
            </a:pPr>
            <a:r>
              <a:rPr b="1" i="1" lang="en" u="sng">
                <a:solidFill>
                  <a:schemeClr val="accent2"/>
                </a:solidFill>
                <a:latin typeface="Lora"/>
                <a:ea typeface="Lora"/>
                <a:cs typeface="Lora"/>
                <a:sym typeface="Lora"/>
              </a:rPr>
              <a:t>Romeo + Juliet</a:t>
            </a:r>
            <a:endParaRPr b="1" i="1" u="sng">
              <a:solidFill>
                <a:schemeClr val="accent2"/>
              </a:solidFill>
              <a:latin typeface="Lora"/>
              <a:ea typeface="Lora"/>
              <a:cs typeface="Lora"/>
              <a:sym typeface="Lora"/>
            </a:endParaRPr>
          </a:p>
        </p:txBody>
      </p:sp>
      <p:sp>
        <p:nvSpPr>
          <p:cNvPr id="101" name="Shape 101"/>
          <p:cNvSpPr txBox="1"/>
          <p:nvPr>
            <p:ph idx="1" type="body"/>
          </p:nvPr>
        </p:nvSpPr>
        <p:spPr>
          <a:xfrm>
            <a:off x="311700" y="1017720"/>
            <a:ext cx="8520600" cy="20466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1600"/>
              </a:spcAft>
              <a:buNone/>
            </a:pPr>
            <a:r>
              <a:rPr b="1" i="1" lang="en">
                <a:solidFill>
                  <a:schemeClr val="accent5"/>
                </a:solidFill>
                <a:latin typeface="Lora"/>
                <a:ea typeface="Lora"/>
                <a:cs typeface="Lora"/>
                <a:sym typeface="Lora"/>
              </a:rPr>
              <a:t>While it retains the original Shakespearean dialogue, the film represents the Montagues and the Capulets as warring mafia empires (with legitimate business fronts), and swords are replaced with guns (with brand names such as "Dagger" and "Sword"). Some characters' names are also changed.</a:t>
            </a:r>
            <a:endParaRPr b="1" i="1">
              <a:solidFill>
                <a:schemeClr val="accent5"/>
              </a:solidFill>
              <a:latin typeface="Lora"/>
              <a:ea typeface="Lora"/>
              <a:cs typeface="Lora"/>
              <a:sym typeface="Lora"/>
            </a:endParaRPr>
          </a:p>
        </p:txBody>
      </p:sp>
      <p:pic>
        <p:nvPicPr>
          <p:cNvPr id="102" name="Shape 102"/>
          <p:cNvPicPr preferRelativeResize="0"/>
          <p:nvPr/>
        </p:nvPicPr>
        <p:blipFill>
          <a:blip r:embed="rId3">
            <a:alphaModFix/>
          </a:blip>
          <a:stretch>
            <a:fillRect/>
          </a:stretch>
        </p:blipFill>
        <p:spPr>
          <a:xfrm>
            <a:off x="5628056" y="2513725"/>
            <a:ext cx="3008775" cy="2337650"/>
          </a:xfrm>
          <a:prstGeom prst="rect">
            <a:avLst/>
          </a:prstGeom>
          <a:noFill/>
          <a:ln>
            <a:noFill/>
          </a:ln>
        </p:spPr>
      </p:pic>
      <p:pic>
        <p:nvPicPr>
          <p:cNvPr id="103" name="Shape 103"/>
          <p:cNvPicPr preferRelativeResize="0"/>
          <p:nvPr/>
        </p:nvPicPr>
        <p:blipFill>
          <a:blip r:embed="rId4">
            <a:alphaModFix/>
          </a:blip>
          <a:stretch>
            <a:fillRect/>
          </a:stretch>
        </p:blipFill>
        <p:spPr>
          <a:xfrm flipH="1">
            <a:off x="3949390" y="2377625"/>
            <a:ext cx="1361919" cy="2046600"/>
          </a:xfrm>
          <a:prstGeom prst="rect">
            <a:avLst/>
          </a:prstGeom>
          <a:noFill/>
          <a:ln>
            <a:noFill/>
          </a:ln>
        </p:spPr>
      </p:pic>
      <p:pic>
        <p:nvPicPr>
          <p:cNvPr id="104" name="Shape 104"/>
          <p:cNvPicPr preferRelativeResize="0"/>
          <p:nvPr/>
        </p:nvPicPr>
        <p:blipFill>
          <a:blip r:embed="rId5">
            <a:alphaModFix/>
          </a:blip>
          <a:stretch>
            <a:fillRect/>
          </a:stretch>
        </p:blipFill>
        <p:spPr>
          <a:xfrm>
            <a:off x="928254" y="2513720"/>
            <a:ext cx="1859611" cy="17743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532223"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sz="4600" u="sng">
                <a:solidFill>
                  <a:schemeClr val="accent2"/>
                </a:solidFill>
                <a:latin typeface="Lora"/>
                <a:ea typeface="Lora"/>
                <a:cs typeface="Lora"/>
                <a:sym typeface="Lora"/>
              </a:rPr>
              <a:t>Titanic</a:t>
            </a:r>
            <a:endParaRPr b="1" i="1" sz="4600" u="sng">
              <a:solidFill>
                <a:schemeClr val="accent2"/>
              </a:solidFill>
              <a:latin typeface="Lora"/>
              <a:ea typeface="Lora"/>
              <a:cs typeface="Lora"/>
              <a:sym typeface="Lora"/>
            </a:endParaRPr>
          </a:p>
        </p:txBody>
      </p:sp>
      <p:sp>
        <p:nvSpPr>
          <p:cNvPr id="110" name="Shape 110"/>
          <p:cNvSpPr txBox="1"/>
          <p:nvPr>
            <p:ph idx="1" type="body"/>
          </p:nvPr>
        </p:nvSpPr>
        <p:spPr>
          <a:xfrm>
            <a:off x="4644675" y="500925"/>
            <a:ext cx="4166400" cy="5763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i="1" lang="en" sz="1900">
                <a:solidFill>
                  <a:schemeClr val="accent5"/>
                </a:solidFill>
                <a:latin typeface="Lora"/>
                <a:ea typeface="Lora"/>
                <a:cs typeface="Lora"/>
                <a:sym typeface="Lora"/>
              </a:rPr>
              <a:t>Titanic is a 1997 American epic romance-disaster movie. </a:t>
            </a:r>
            <a:endParaRPr b="1" i="1" sz="1900">
              <a:solidFill>
                <a:schemeClr val="accent5"/>
              </a:solidFill>
              <a:latin typeface="Lora"/>
              <a:ea typeface="Lora"/>
              <a:cs typeface="Lora"/>
              <a:sym typeface="Lora"/>
            </a:endParaRPr>
          </a:p>
        </p:txBody>
      </p:sp>
      <p:pic>
        <p:nvPicPr>
          <p:cNvPr id="111" name="Shape 111"/>
          <p:cNvPicPr preferRelativeResize="0"/>
          <p:nvPr/>
        </p:nvPicPr>
        <p:blipFill>
          <a:blip r:embed="rId3">
            <a:alphaModFix/>
          </a:blip>
          <a:stretch>
            <a:fillRect/>
          </a:stretch>
        </p:blipFill>
        <p:spPr>
          <a:xfrm>
            <a:off x="532221" y="1797661"/>
            <a:ext cx="1743075" cy="2619375"/>
          </a:xfrm>
          <a:prstGeom prst="rect">
            <a:avLst/>
          </a:prstGeom>
          <a:noFill/>
          <a:ln>
            <a:noFill/>
          </a:ln>
        </p:spPr>
      </p:pic>
      <p:pic>
        <p:nvPicPr>
          <p:cNvPr id="112" name="Shape 112"/>
          <p:cNvPicPr preferRelativeResize="0"/>
          <p:nvPr/>
        </p:nvPicPr>
        <p:blipFill>
          <a:blip r:embed="rId4">
            <a:alphaModFix/>
          </a:blip>
          <a:stretch>
            <a:fillRect/>
          </a:stretch>
        </p:blipFill>
        <p:spPr>
          <a:xfrm>
            <a:off x="6803425" y="1229625"/>
            <a:ext cx="2188175" cy="1273586"/>
          </a:xfrm>
          <a:prstGeom prst="rect">
            <a:avLst/>
          </a:prstGeom>
          <a:noFill/>
          <a:ln>
            <a:noFill/>
          </a:ln>
        </p:spPr>
      </p:pic>
      <p:pic>
        <p:nvPicPr>
          <p:cNvPr id="113" name="Shape 113"/>
          <p:cNvPicPr preferRelativeResize="0"/>
          <p:nvPr/>
        </p:nvPicPr>
        <p:blipFill>
          <a:blip r:embed="rId5">
            <a:alphaModFix/>
          </a:blip>
          <a:stretch>
            <a:fillRect/>
          </a:stretch>
        </p:blipFill>
        <p:spPr>
          <a:xfrm flipH="1">
            <a:off x="7193340" y="2655600"/>
            <a:ext cx="1408336" cy="1780200"/>
          </a:xfrm>
          <a:prstGeom prst="rect">
            <a:avLst/>
          </a:prstGeom>
          <a:noFill/>
          <a:ln>
            <a:noFill/>
          </a:ln>
        </p:spPr>
      </p:pic>
      <p:pic>
        <p:nvPicPr>
          <p:cNvPr id="114" name="Shape 114"/>
          <p:cNvPicPr preferRelativeResize="0"/>
          <p:nvPr/>
        </p:nvPicPr>
        <p:blipFill>
          <a:blip r:embed="rId6">
            <a:alphaModFix/>
          </a:blip>
          <a:stretch>
            <a:fillRect/>
          </a:stretch>
        </p:blipFill>
        <p:spPr>
          <a:xfrm>
            <a:off x="4644675" y="3009825"/>
            <a:ext cx="2188175" cy="1780201"/>
          </a:xfrm>
          <a:prstGeom prst="rect">
            <a:avLst/>
          </a:prstGeom>
          <a:noFill/>
          <a:ln>
            <a:noFill/>
          </a:ln>
        </p:spPr>
      </p:pic>
      <p:pic>
        <p:nvPicPr>
          <p:cNvPr id="115" name="Shape 115"/>
          <p:cNvPicPr preferRelativeResize="0"/>
          <p:nvPr/>
        </p:nvPicPr>
        <p:blipFill>
          <a:blip r:embed="rId7">
            <a:alphaModFix/>
          </a:blip>
          <a:stretch>
            <a:fillRect/>
          </a:stretch>
        </p:blipFill>
        <p:spPr>
          <a:xfrm>
            <a:off x="4426988" y="1309926"/>
            <a:ext cx="2188175" cy="1467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i="1" lang="en" sz="3000" u="sng">
                <a:solidFill>
                  <a:schemeClr val="accent2"/>
                </a:solidFill>
                <a:latin typeface="Lora"/>
                <a:ea typeface="Lora"/>
                <a:cs typeface="Lora"/>
                <a:sym typeface="Lora"/>
              </a:rPr>
              <a:t>Catch me if you can</a:t>
            </a:r>
            <a:endParaRPr b="1" i="1" sz="3000" u="sng">
              <a:solidFill>
                <a:schemeClr val="accent2"/>
              </a:solidFill>
              <a:latin typeface="Lora"/>
              <a:ea typeface="Lora"/>
              <a:cs typeface="Lora"/>
              <a:sym typeface="Lora"/>
            </a:endParaRPr>
          </a:p>
        </p:txBody>
      </p:sp>
      <p:sp>
        <p:nvSpPr>
          <p:cNvPr id="121" name="Shape 121"/>
          <p:cNvSpPr txBox="1"/>
          <p:nvPr>
            <p:ph idx="1" type="body"/>
          </p:nvPr>
        </p:nvSpPr>
        <p:spPr>
          <a:xfrm>
            <a:off x="4644675" y="500925"/>
            <a:ext cx="4166400" cy="18120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b="1" i="1" lang="en">
                <a:solidFill>
                  <a:schemeClr val="accent5"/>
                </a:solidFill>
              </a:rPr>
              <a:t>Catch Me If You Can is a 2002 American biographical crime film directed and co-produced by Steven Spielberg. The film is based on the life of Frank Abagnale, who, before his 19th birthday, successfully performed cons worth millions of dollars by posing as a Pan American World Airways pilot, a Georgia doctor and a Louisiana parish prosecutor.</a:t>
            </a:r>
            <a:endParaRPr b="1" i="1">
              <a:solidFill>
                <a:schemeClr val="accent5"/>
              </a:solidFill>
            </a:endParaRPr>
          </a:p>
        </p:txBody>
      </p:sp>
      <p:pic>
        <p:nvPicPr>
          <p:cNvPr id="122" name="Shape 122"/>
          <p:cNvPicPr preferRelativeResize="0"/>
          <p:nvPr/>
        </p:nvPicPr>
        <p:blipFill>
          <a:blip r:embed="rId3">
            <a:alphaModFix/>
          </a:blip>
          <a:stretch>
            <a:fillRect/>
          </a:stretch>
        </p:blipFill>
        <p:spPr>
          <a:xfrm>
            <a:off x="311725" y="1654683"/>
            <a:ext cx="1711606" cy="2525775"/>
          </a:xfrm>
          <a:prstGeom prst="rect">
            <a:avLst/>
          </a:prstGeom>
          <a:noFill/>
          <a:ln>
            <a:noFill/>
          </a:ln>
        </p:spPr>
      </p:pic>
      <p:pic>
        <p:nvPicPr>
          <p:cNvPr id="123" name="Shape 123"/>
          <p:cNvPicPr preferRelativeResize="0"/>
          <p:nvPr/>
        </p:nvPicPr>
        <p:blipFill>
          <a:blip r:embed="rId4">
            <a:alphaModFix/>
          </a:blip>
          <a:stretch>
            <a:fillRect/>
          </a:stretch>
        </p:blipFill>
        <p:spPr>
          <a:xfrm>
            <a:off x="6794109" y="2312925"/>
            <a:ext cx="1680789" cy="2525775"/>
          </a:xfrm>
          <a:prstGeom prst="rect">
            <a:avLst/>
          </a:prstGeom>
          <a:noFill/>
          <a:ln>
            <a:noFill/>
          </a:ln>
        </p:spPr>
      </p:pic>
      <p:pic>
        <p:nvPicPr>
          <p:cNvPr id="124" name="Shape 124"/>
          <p:cNvPicPr preferRelativeResize="0"/>
          <p:nvPr/>
        </p:nvPicPr>
        <p:blipFill>
          <a:blip r:embed="rId5">
            <a:alphaModFix/>
          </a:blip>
          <a:stretch>
            <a:fillRect/>
          </a:stretch>
        </p:blipFill>
        <p:spPr>
          <a:xfrm>
            <a:off x="4436862" y="3217326"/>
            <a:ext cx="2095500" cy="1409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