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aveat"/>
      <p:regular r:id="rId21"/>
      <p:bold r:id="rId22"/>
    </p:embeddedFon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1T14:18:56.478">
    <p:pos x="6000" y="0"/>
    <p:text>Рок је 30.4.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19T08:50:35.039">
    <p:pos x="6000" y="0"/>
    <p:text>language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19T08:51:21.326">
    <p:pos x="6000" y="0"/>
    <p:text>language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Shape 119"/>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3200"/>
              <a:buNone/>
              <a:defRPr sz="3200">
                <a:solidFill>
                  <a:schemeClr val="dk2"/>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7.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2.xml"/><Relationship Id="rId4" Type="http://schemas.openxmlformats.org/officeDocument/2006/relationships/image" Target="../media/image36.jpg"/><Relationship Id="rId5"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3.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3.png"/><Relationship Id="rId11" Type="http://schemas.openxmlformats.org/officeDocument/2006/relationships/image" Target="../media/image15.png"/><Relationship Id="rId10"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25.png"/><Relationship Id="rId6" Type="http://schemas.openxmlformats.org/officeDocument/2006/relationships/image" Target="../media/image9.png"/><Relationship Id="rId7" Type="http://schemas.openxmlformats.org/officeDocument/2006/relationships/image" Target="../media/image20.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0" y="1268727"/>
            <a:ext cx="5361300" cy="1150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5000">
                <a:latin typeface="Caveat"/>
                <a:ea typeface="Caveat"/>
                <a:cs typeface="Caveat"/>
                <a:sym typeface="Caveat"/>
              </a:rPr>
              <a:t>C</a:t>
            </a:r>
            <a:r>
              <a:rPr lang="en" sz="5000">
                <a:latin typeface="Caveat"/>
                <a:ea typeface="Caveat"/>
                <a:cs typeface="Caveat"/>
                <a:sym typeface="Caveat"/>
              </a:rPr>
              <a:t>harlie Chaplin</a:t>
            </a:r>
            <a:endParaRPr sz="5000">
              <a:latin typeface="Caveat"/>
              <a:ea typeface="Caveat"/>
              <a:cs typeface="Caveat"/>
              <a:sym typeface="Caveat"/>
            </a:endParaRPr>
          </a:p>
        </p:txBody>
      </p:sp>
      <p:sp>
        <p:nvSpPr>
          <p:cNvPr id="129" name="Shape 129"/>
          <p:cNvSpPr txBox="1"/>
          <p:nvPr>
            <p:ph idx="1" type="subTitle"/>
          </p:nvPr>
        </p:nvSpPr>
        <p:spPr>
          <a:xfrm>
            <a:off x="1858700" y="2294248"/>
            <a:ext cx="5361300" cy="238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latin typeface="Caveat"/>
                <a:ea typeface="Caveat"/>
                <a:cs typeface="Caveat"/>
                <a:sym typeface="Caveat"/>
              </a:rPr>
              <a:t>(born 16|4|1889-died 25|12|1977)</a:t>
            </a:r>
            <a:endParaRPr sz="3000">
              <a:latin typeface="Caveat"/>
              <a:ea typeface="Caveat"/>
              <a:cs typeface="Caveat"/>
              <a:sym typeface="Caveat"/>
            </a:endParaRPr>
          </a:p>
          <a:p>
            <a:pPr indent="0" lvl="0" marL="0">
              <a:spcBef>
                <a:spcPts val="0"/>
              </a:spcBef>
              <a:spcAft>
                <a:spcPts val="0"/>
              </a:spcAft>
              <a:buNone/>
            </a:pPr>
            <a:r>
              <a:rPr lang="en" sz="3000">
                <a:solidFill>
                  <a:schemeClr val="accent1"/>
                </a:solidFill>
                <a:latin typeface="Caveat"/>
                <a:ea typeface="Caveat"/>
                <a:cs typeface="Caveat"/>
                <a:sym typeface="Caveat"/>
              </a:rPr>
              <a:t>Marina Filkovic,Tijana Spasic,Biljana Golubovic,Ivana Visnjic i Milan Rosic.</a:t>
            </a:r>
            <a:endParaRPr sz="3000">
              <a:solidFill>
                <a:schemeClr val="accent1"/>
              </a:solidFill>
              <a:latin typeface="Caveat"/>
              <a:ea typeface="Caveat"/>
              <a:cs typeface="Caveat"/>
              <a:sym typeface="Caveat"/>
            </a:endParaRPr>
          </a:p>
          <a:p>
            <a:pPr indent="0" lvl="0" marL="0">
              <a:spcBef>
                <a:spcPts val="0"/>
              </a:spcBef>
              <a:spcAft>
                <a:spcPts val="0"/>
              </a:spcAft>
              <a:buNone/>
            </a:pPr>
            <a:r>
              <a:rPr lang="en" sz="3000">
                <a:solidFill>
                  <a:schemeClr val="accent1"/>
                </a:solidFill>
                <a:latin typeface="Caveat"/>
                <a:ea typeface="Caveat"/>
                <a:cs typeface="Caveat"/>
                <a:sym typeface="Caveat"/>
              </a:rPr>
              <a:t>Teacher:Milena Tasic</a:t>
            </a:r>
            <a:endParaRPr sz="3000">
              <a:solidFill>
                <a:schemeClr val="accent1"/>
              </a:solidFill>
              <a:latin typeface="Caveat"/>
              <a:ea typeface="Caveat"/>
              <a:cs typeface="Caveat"/>
              <a:sym typeface="Caveat"/>
            </a:endParaRPr>
          </a:p>
          <a:p>
            <a:pPr indent="0" lvl="0" marL="0">
              <a:spcBef>
                <a:spcPts val="0"/>
              </a:spcBef>
              <a:spcAft>
                <a:spcPts val="0"/>
              </a:spcAft>
              <a:buNone/>
            </a:pPr>
            <a:r>
              <a:rPr lang="en" sz="3000">
                <a:solidFill>
                  <a:schemeClr val="accent1"/>
                </a:solidFill>
                <a:latin typeface="Caveat"/>
                <a:ea typeface="Caveat"/>
                <a:cs typeface="Caveat"/>
                <a:sym typeface="Caveat"/>
              </a:rPr>
              <a:t>English</a:t>
            </a:r>
            <a:endParaRPr sz="3000">
              <a:solidFill>
                <a:schemeClr val="accent1"/>
              </a:solidFill>
              <a:latin typeface="Caveat"/>
              <a:ea typeface="Caveat"/>
              <a:cs typeface="Caveat"/>
              <a:sym typeface="Caveat"/>
            </a:endParaRPr>
          </a:p>
          <a:p>
            <a:pPr indent="0" lvl="0" marL="0">
              <a:spcBef>
                <a:spcPts val="0"/>
              </a:spcBef>
              <a:spcAft>
                <a:spcPts val="0"/>
              </a:spcAft>
              <a:buNone/>
            </a:pPr>
            <a:r>
              <a:t/>
            </a:r>
            <a:endParaRPr sz="3000">
              <a:latin typeface="Caveat"/>
              <a:ea typeface="Caveat"/>
              <a:cs typeface="Caveat"/>
              <a:sym typeface="Caveat"/>
            </a:endParaRPr>
          </a:p>
        </p:txBody>
      </p:sp>
      <p:sp>
        <p:nvSpPr>
          <p:cNvPr id="130" name="Shape 130"/>
          <p:cNvSpPr txBox="1"/>
          <p:nvPr/>
        </p:nvSpPr>
        <p:spPr>
          <a:xfrm>
            <a:off x="4413750" y="-1477100"/>
            <a:ext cx="7343400" cy="85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31" name="Shape 131"/>
          <p:cNvPicPr preferRelativeResize="0"/>
          <p:nvPr/>
        </p:nvPicPr>
        <p:blipFill>
          <a:blip r:embed="rId4">
            <a:alphaModFix/>
          </a:blip>
          <a:stretch>
            <a:fillRect/>
          </a:stretch>
        </p:blipFill>
        <p:spPr>
          <a:xfrm>
            <a:off x="3847950" y="324225"/>
            <a:ext cx="1210800" cy="1210800"/>
          </a:xfrm>
          <a:prstGeom prst="rect">
            <a:avLst/>
          </a:prstGeom>
          <a:noFill/>
          <a:ln>
            <a:noFill/>
          </a:ln>
        </p:spPr>
      </p:pic>
      <p:pic>
        <p:nvPicPr>
          <p:cNvPr id="132" name="Shape 132"/>
          <p:cNvPicPr preferRelativeResize="0"/>
          <p:nvPr/>
        </p:nvPicPr>
        <p:blipFill>
          <a:blip r:embed="rId5">
            <a:alphaModFix/>
          </a:blip>
          <a:stretch>
            <a:fillRect/>
          </a:stretch>
        </p:blipFill>
        <p:spPr>
          <a:xfrm>
            <a:off x="6840775" y="998251"/>
            <a:ext cx="1842800" cy="1210789"/>
          </a:xfrm>
          <a:prstGeom prst="rect">
            <a:avLst/>
          </a:prstGeom>
          <a:noFill/>
          <a:ln>
            <a:noFill/>
          </a:ln>
        </p:spPr>
      </p:pic>
      <p:pic>
        <p:nvPicPr>
          <p:cNvPr id="133" name="Shape 133"/>
          <p:cNvPicPr preferRelativeResize="0"/>
          <p:nvPr/>
        </p:nvPicPr>
        <p:blipFill>
          <a:blip r:embed="rId6">
            <a:alphaModFix/>
          </a:blip>
          <a:stretch>
            <a:fillRect/>
          </a:stretch>
        </p:blipFill>
        <p:spPr>
          <a:xfrm>
            <a:off x="621250" y="1146277"/>
            <a:ext cx="1448100" cy="2850947"/>
          </a:xfrm>
          <a:prstGeom prst="rect">
            <a:avLst/>
          </a:prstGeom>
          <a:noFill/>
          <a:ln>
            <a:noFill/>
          </a:ln>
        </p:spPr>
      </p:pic>
      <p:pic>
        <p:nvPicPr>
          <p:cNvPr id="134" name="Shape 134"/>
          <p:cNvPicPr preferRelativeResize="0"/>
          <p:nvPr/>
        </p:nvPicPr>
        <p:blipFill>
          <a:blip r:embed="rId7">
            <a:alphaModFix/>
          </a:blip>
          <a:stretch>
            <a:fillRect/>
          </a:stretch>
        </p:blipFill>
        <p:spPr>
          <a:xfrm>
            <a:off x="6048750" y="4147975"/>
            <a:ext cx="2790200" cy="697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819150" y="879975"/>
            <a:ext cx="7505700" cy="954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latin typeface="Caveat"/>
                <a:ea typeface="Caveat"/>
                <a:cs typeface="Caveat"/>
                <a:sym typeface="Caveat"/>
              </a:rPr>
              <a:t>                      </a:t>
            </a:r>
            <a:r>
              <a:rPr b="1" lang="en">
                <a:solidFill>
                  <a:srgbClr val="FF0000"/>
                </a:solidFill>
                <a:latin typeface="Caveat"/>
                <a:ea typeface="Caveat"/>
                <a:cs typeface="Caveat"/>
                <a:sym typeface="Caveat"/>
              </a:rPr>
              <a:t>F</a:t>
            </a:r>
            <a:r>
              <a:rPr b="1" lang="en">
                <a:solidFill>
                  <a:srgbClr val="FF0000"/>
                </a:solidFill>
                <a:latin typeface="Caveat"/>
                <a:ea typeface="Caveat"/>
                <a:cs typeface="Caveat"/>
                <a:sym typeface="Caveat"/>
              </a:rPr>
              <a:t>ilm </a:t>
            </a:r>
            <a:r>
              <a:rPr b="1" lang="en">
                <a:solidFill>
                  <a:srgbClr val="FF0000"/>
                </a:solidFill>
                <a:latin typeface="Caveat"/>
                <a:ea typeface="Caveat"/>
                <a:cs typeface="Caveat"/>
                <a:sym typeface="Caveat"/>
              </a:rPr>
              <a:t>w</a:t>
            </a:r>
            <a:r>
              <a:rPr b="1" lang="en">
                <a:solidFill>
                  <a:srgbClr val="FF0000"/>
                </a:solidFill>
                <a:latin typeface="Caveat"/>
                <a:ea typeface="Caveat"/>
                <a:cs typeface="Caveat"/>
                <a:sym typeface="Caveat"/>
              </a:rPr>
              <a:t>orks </a:t>
            </a:r>
            <a:r>
              <a:rPr b="1" lang="en">
                <a:solidFill>
                  <a:srgbClr val="FF0000"/>
                </a:solidFill>
                <a:latin typeface="Caveat"/>
                <a:ea typeface="Caveat"/>
                <a:cs typeface="Caveat"/>
                <a:sym typeface="Caveat"/>
              </a:rPr>
              <a:t>and his roles</a:t>
            </a:r>
            <a:endParaRPr b="1">
              <a:solidFill>
                <a:srgbClr val="FF0000"/>
              </a:solidFill>
              <a:latin typeface="Caveat"/>
              <a:ea typeface="Caveat"/>
              <a:cs typeface="Caveat"/>
              <a:sym typeface="Caveat"/>
            </a:endParaRPr>
          </a:p>
          <a:p>
            <a:pPr indent="0" lvl="0" marL="0">
              <a:spcBef>
                <a:spcPts val="0"/>
              </a:spcBef>
              <a:spcAft>
                <a:spcPts val="0"/>
              </a:spcAft>
              <a:buNone/>
            </a:pPr>
            <a:r>
              <a:t/>
            </a:r>
            <a:endParaRPr b="1">
              <a:latin typeface="Caveat"/>
              <a:ea typeface="Caveat"/>
              <a:cs typeface="Caveat"/>
              <a:sym typeface="Caveat"/>
            </a:endParaRPr>
          </a:p>
        </p:txBody>
      </p:sp>
      <p:sp>
        <p:nvSpPr>
          <p:cNvPr id="216" name="Shape 216"/>
          <p:cNvSpPr txBox="1"/>
          <p:nvPr>
            <p:ph idx="1" type="body"/>
          </p:nvPr>
        </p:nvSpPr>
        <p:spPr>
          <a:xfrm>
            <a:off x="819150" y="1834575"/>
            <a:ext cx="7505700" cy="2604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000000"/>
                </a:solidFill>
                <a:latin typeface="Caveat"/>
                <a:ea typeface="Caveat"/>
                <a:cs typeface="Caveat"/>
                <a:sym typeface="Caveat"/>
              </a:rPr>
              <a:t>Charlie Chaplin’s most famous roles are:The </a:t>
            </a:r>
            <a:r>
              <a:rPr lang="en" sz="2400">
                <a:solidFill>
                  <a:srgbClr val="222222"/>
                </a:solidFill>
                <a:highlight>
                  <a:srgbClr val="F8F9FA"/>
                </a:highlight>
                <a:latin typeface="Caveat"/>
                <a:ea typeface="Caveat"/>
                <a:cs typeface="Caveat"/>
                <a:sym typeface="Caveat"/>
              </a:rPr>
              <a:t>Tramp and </a:t>
            </a:r>
            <a:r>
              <a:rPr lang="en" sz="2400">
                <a:solidFill>
                  <a:srgbClr val="222222"/>
                </a:solidFill>
                <a:highlight>
                  <a:srgbClr val="FFFFFF"/>
                </a:highlight>
                <a:latin typeface="Caveat"/>
                <a:ea typeface="Caveat"/>
                <a:cs typeface="Caveat"/>
                <a:sym typeface="Caveat"/>
              </a:rPr>
              <a:t>Jewish Barber</a:t>
            </a:r>
            <a:endParaRPr sz="2400">
              <a:solidFill>
                <a:srgbClr val="000000"/>
              </a:solidFill>
              <a:latin typeface="Caveat"/>
              <a:ea typeface="Caveat"/>
              <a:cs typeface="Caveat"/>
              <a:sym typeface="Caveat"/>
            </a:endParaRPr>
          </a:p>
          <a:p>
            <a:pPr indent="0" lvl="0" marL="0">
              <a:spcBef>
                <a:spcPts val="1600"/>
              </a:spcBef>
              <a:spcAft>
                <a:spcPts val="1600"/>
              </a:spcAft>
              <a:buNone/>
            </a:pPr>
            <a:r>
              <a:t/>
            </a:r>
            <a:endParaRPr sz="2400">
              <a:solidFill>
                <a:schemeClr val="lt1"/>
              </a:solidFill>
              <a:latin typeface="Caveat"/>
              <a:ea typeface="Caveat"/>
              <a:cs typeface="Caveat"/>
              <a:sym typeface="Caveat"/>
            </a:endParaRPr>
          </a:p>
        </p:txBody>
      </p:sp>
      <p:pic>
        <p:nvPicPr>
          <p:cNvPr id="217" name="Shape 217"/>
          <p:cNvPicPr preferRelativeResize="0"/>
          <p:nvPr/>
        </p:nvPicPr>
        <p:blipFill>
          <a:blip r:embed="rId3">
            <a:alphaModFix/>
          </a:blip>
          <a:stretch>
            <a:fillRect/>
          </a:stretch>
        </p:blipFill>
        <p:spPr>
          <a:xfrm>
            <a:off x="939700" y="2388175"/>
            <a:ext cx="3333174" cy="1976349"/>
          </a:xfrm>
          <a:prstGeom prst="rect">
            <a:avLst/>
          </a:prstGeom>
          <a:noFill/>
          <a:ln>
            <a:noFill/>
          </a:ln>
        </p:spPr>
      </p:pic>
      <p:pic>
        <p:nvPicPr>
          <p:cNvPr id="218" name="Shape 218"/>
          <p:cNvPicPr preferRelativeResize="0"/>
          <p:nvPr/>
        </p:nvPicPr>
        <p:blipFill>
          <a:blip r:embed="rId4">
            <a:alphaModFix/>
          </a:blip>
          <a:stretch>
            <a:fillRect/>
          </a:stretch>
        </p:blipFill>
        <p:spPr>
          <a:xfrm>
            <a:off x="5211825" y="2388175"/>
            <a:ext cx="3057525" cy="197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761875" y="295750"/>
            <a:ext cx="7505700" cy="954600"/>
          </a:xfrm>
          <a:prstGeom prst="rect">
            <a:avLst/>
          </a:prstGeom>
        </p:spPr>
        <p:txBody>
          <a:bodyPr anchorCtr="0" anchor="t" bIns="91425" lIns="91425" spcFirstLastPara="1" rIns="91425" wrap="square" tIns="91425">
            <a:noAutofit/>
          </a:bodyPr>
          <a:lstStyle/>
          <a:p>
            <a:pPr indent="0" lvl="0" marL="0" rtl="0">
              <a:lnSpc>
                <a:spcPct val="130000"/>
              </a:lnSpc>
              <a:spcBef>
                <a:spcPts val="0"/>
              </a:spcBef>
              <a:spcAft>
                <a:spcPts val="0"/>
              </a:spcAft>
              <a:buNone/>
            </a:pPr>
            <a:r>
              <a:rPr b="1" lang="en">
                <a:solidFill>
                  <a:srgbClr val="FF0000"/>
                </a:solidFill>
                <a:latin typeface="Caveat"/>
                <a:ea typeface="Caveat"/>
                <a:cs typeface="Caveat"/>
                <a:sym typeface="Caveat"/>
              </a:rPr>
              <a:t>                            Modern Times</a:t>
            </a:r>
            <a:endParaRPr b="1">
              <a:solidFill>
                <a:srgbClr val="FF0000"/>
              </a:solidFill>
              <a:latin typeface="Caveat"/>
              <a:ea typeface="Caveat"/>
              <a:cs typeface="Caveat"/>
              <a:sym typeface="Caveat"/>
            </a:endParaRPr>
          </a:p>
          <a:p>
            <a:pPr indent="0" lvl="0" marL="0">
              <a:spcBef>
                <a:spcPts val="600"/>
              </a:spcBef>
              <a:spcAft>
                <a:spcPts val="0"/>
              </a:spcAft>
              <a:buNone/>
            </a:pPr>
            <a:r>
              <a:t/>
            </a:r>
            <a:endParaRPr/>
          </a:p>
        </p:txBody>
      </p:sp>
      <p:sp>
        <p:nvSpPr>
          <p:cNvPr id="224" name="Shape 224"/>
          <p:cNvSpPr txBox="1"/>
          <p:nvPr>
            <p:ph idx="1" type="body"/>
          </p:nvPr>
        </p:nvSpPr>
        <p:spPr>
          <a:xfrm>
            <a:off x="819150" y="971175"/>
            <a:ext cx="7505700" cy="29238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1600"/>
              </a:spcAft>
              <a:buNone/>
            </a:pPr>
            <a:r>
              <a:rPr b="1" i="1" lang="en" sz="1400">
                <a:solidFill>
                  <a:srgbClr val="222222"/>
                </a:solidFill>
                <a:highlight>
                  <a:srgbClr val="FFFFFF"/>
                </a:highlight>
                <a:latin typeface="Caveat"/>
                <a:ea typeface="Caveat"/>
                <a:cs typeface="Caveat"/>
                <a:sym typeface="Caveat"/>
              </a:rPr>
              <a:t>Modern Times</a:t>
            </a:r>
            <a:r>
              <a:rPr b="1" lang="en" sz="1400">
                <a:solidFill>
                  <a:srgbClr val="222222"/>
                </a:solidFill>
                <a:highlight>
                  <a:srgbClr val="FFFFFF"/>
                </a:highlight>
                <a:latin typeface="Caveat"/>
                <a:ea typeface="Caveat"/>
                <a:cs typeface="Caveat"/>
                <a:sym typeface="Caveat"/>
              </a:rPr>
              <a:t> portrays Chaplin in his Tramp persona as a factory worker employed on an assembly line There, he is subjected to such indignities as being force-fed by a malfunctioning "feeding machine" and an accelerating assembly line where he screws nuts at an ever-increasing rate onto pieces of machinery. He finally suffers a nervous breakdown and runs amok, throwing the factory into chaos. He is sent to a hospital. Following his recovery, the now unemployed factory worker is mistakenly arrested as an instigator in a Communist demonstration. </a:t>
            </a:r>
            <a:endParaRPr b="1" sz="1400">
              <a:latin typeface="Caveat"/>
              <a:ea typeface="Caveat"/>
              <a:cs typeface="Caveat"/>
              <a:sym typeface="Caveat"/>
            </a:endParaRPr>
          </a:p>
        </p:txBody>
      </p:sp>
      <p:pic>
        <p:nvPicPr>
          <p:cNvPr id="225" name="Shape 225"/>
          <p:cNvPicPr preferRelativeResize="0"/>
          <p:nvPr/>
        </p:nvPicPr>
        <p:blipFill>
          <a:blip r:embed="rId3">
            <a:alphaModFix/>
          </a:blip>
          <a:stretch>
            <a:fillRect/>
          </a:stretch>
        </p:blipFill>
        <p:spPr>
          <a:xfrm>
            <a:off x="406750" y="2176525"/>
            <a:ext cx="4186899" cy="2623300"/>
          </a:xfrm>
          <a:prstGeom prst="rect">
            <a:avLst/>
          </a:prstGeom>
          <a:noFill/>
          <a:ln>
            <a:noFill/>
          </a:ln>
        </p:spPr>
      </p:pic>
      <p:pic>
        <p:nvPicPr>
          <p:cNvPr id="226" name="Shape 226"/>
          <p:cNvPicPr preferRelativeResize="0"/>
          <p:nvPr/>
        </p:nvPicPr>
        <p:blipFill>
          <a:blip r:embed="rId4">
            <a:alphaModFix/>
          </a:blip>
          <a:stretch>
            <a:fillRect/>
          </a:stretch>
        </p:blipFill>
        <p:spPr>
          <a:xfrm>
            <a:off x="5046025" y="2122325"/>
            <a:ext cx="3475350" cy="26233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877100" y="499100"/>
            <a:ext cx="7505700" cy="954600"/>
          </a:xfrm>
          <a:prstGeom prst="rect">
            <a:avLst/>
          </a:prstGeom>
        </p:spPr>
        <p:txBody>
          <a:bodyPr anchorCtr="0" anchor="t" bIns="91425" lIns="91425" spcFirstLastPara="1" rIns="91425" wrap="square" tIns="91425">
            <a:noAutofit/>
          </a:bodyPr>
          <a:lstStyle/>
          <a:p>
            <a:pPr indent="0" lvl="0" marL="0" rtl="0" algn="ctr">
              <a:lnSpc>
                <a:spcPct val="130000"/>
              </a:lnSpc>
              <a:spcBef>
                <a:spcPts val="0"/>
              </a:spcBef>
              <a:spcAft>
                <a:spcPts val="0"/>
              </a:spcAft>
              <a:buNone/>
            </a:pPr>
            <a:r>
              <a:rPr lang="en">
                <a:solidFill>
                  <a:srgbClr val="FF0000"/>
                </a:solidFill>
                <a:latin typeface="Caveat"/>
                <a:ea typeface="Caveat"/>
                <a:cs typeface="Caveat"/>
                <a:sym typeface="Caveat"/>
              </a:rPr>
              <a:t>The Great Dictator</a:t>
            </a:r>
            <a:endParaRPr>
              <a:solidFill>
                <a:srgbClr val="FF0000"/>
              </a:solidFill>
              <a:latin typeface="Caveat"/>
              <a:ea typeface="Caveat"/>
              <a:cs typeface="Caveat"/>
              <a:sym typeface="Caveat"/>
            </a:endParaRPr>
          </a:p>
          <a:p>
            <a:pPr indent="0" lvl="0" marL="0" rtl="0">
              <a:lnSpc>
                <a:spcPct val="130000"/>
              </a:lnSpc>
              <a:spcBef>
                <a:spcPts val="600"/>
              </a:spcBef>
              <a:spcAft>
                <a:spcPts val="600"/>
              </a:spcAft>
              <a:buNone/>
            </a:pPr>
            <a:r>
              <a:t/>
            </a:r>
            <a:endParaRPr i="1" sz="4150">
              <a:solidFill>
                <a:srgbClr val="000000"/>
              </a:solidFill>
              <a:latin typeface="Georgia"/>
              <a:ea typeface="Georgia"/>
              <a:cs typeface="Georgia"/>
              <a:sym typeface="Georgia"/>
            </a:endParaRPr>
          </a:p>
        </p:txBody>
      </p:sp>
      <p:sp>
        <p:nvSpPr>
          <p:cNvPr id="232" name="Shape 232"/>
          <p:cNvSpPr txBox="1"/>
          <p:nvPr>
            <p:ph idx="1" type="body"/>
          </p:nvPr>
        </p:nvSpPr>
        <p:spPr>
          <a:xfrm>
            <a:off x="819150" y="1102800"/>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400">
                <a:solidFill>
                  <a:srgbClr val="222222"/>
                </a:solidFill>
                <a:highlight>
                  <a:srgbClr val="FFFFFF"/>
                </a:highlight>
                <a:latin typeface="Caveat"/>
                <a:ea typeface="Caveat"/>
                <a:cs typeface="Caveat"/>
                <a:sym typeface="Caveat"/>
              </a:rPr>
              <a:t>On the Western Front in 1918, a Jewish Private Charlie Chaplin fighting for the Central Powers nation of Tomainia</a:t>
            </a:r>
            <a:r>
              <a:rPr b="1" lang="en" sz="1400">
                <a:solidFill>
                  <a:srgbClr val="222222"/>
                </a:solidFill>
                <a:highlight>
                  <a:srgbClr val="FFFFFF"/>
                </a:highlight>
                <a:latin typeface="Caveat"/>
                <a:ea typeface="Caveat"/>
                <a:cs typeface="Caveat"/>
                <a:sym typeface="Caveat"/>
              </a:rPr>
              <a:t> </a:t>
            </a:r>
            <a:r>
              <a:rPr b="1" lang="en" sz="1400">
                <a:solidFill>
                  <a:srgbClr val="222222"/>
                </a:solidFill>
                <a:highlight>
                  <a:srgbClr val="FFFFFF"/>
                </a:highlight>
                <a:latin typeface="Caveat"/>
                <a:ea typeface="Caveat"/>
                <a:cs typeface="Caveat"/>
                <a:sym typeface="Caveat"/>
              </a:rPr>
              <a:t>valiantly saves the life of a wounded pilot, Commander Schultz ,who carries valuable documents that could secure a  </a:t>
            </a:r>
            <a:r>
              <a:rPr b="1" lang="en" sz="1400">
                <a:solidFill>
                  <a:srgbClr val="222222"/>
                </a:solidFill>
                <a:highlight>
                  <a:schemeClr val="dk1"/>
                </a:highlight>
                <a:latin typeface="Caveat"/>
                <a:ea typeface="Caveat"/>
                <a:cs typeface="Caveat"/>
                <a:sym typeface="Caveat"/>
              </a:rPr>
              <a:t>Tomainia </a:t>
            </a:r>
            <a:r>
              <a:rPr b="1" lang="en" sz="1400">
                <a:solidFill>
                  <a:srgbClr val="222222"/>
                </a:solidFill>
                <a:highlight>
                  <a:srgbClr val="FFFFFF"/>
                </a:highlight>
                <a:latin typeface="Caveat"/>
                <a:ea typeface="Caveat"/>
                <a:cs typeface="Caveat"/>
                <a:sym typeface="Caveat"/>
              </a:rPr>
              <a:t>victory. However, their plane crashes mid-flight, and the Private subsequently suffers memory loss. Upon being rescued, Schultz is informed that Tomania has officially surrendered to the, while the Private is carried off to a hospital.</a:t>
            </a:r>
            <a:endParaRPr b="1" sz="1400">
              <a:latin typeface="Caveat"/>
              <a:ea typeface="Caveat"/>
              <a:cs typeface="Caveat"/>
              <a:sym typeface="Caveat"/>
            </a:endParaRPr>
          </a:p>
        </p:txBody>
      </p:sp>
      <p:pic>
        <p:nvPicPr>
          <p:cNvPr id="233" name="Shape 233"/>
          <p:cNvPicPr preferRelativeResize="0"/>
          <p:nvPr/>
        </p:nvPicPr>
        <p:blipFill>
          <a:blip r:embed="rId3">
            <a:alphaModFix/>
          </a:blip>
          <a:stretch>
            <a:fillRect/>
          </a:stretch>
        </p:blipFill>
        <p:spPr>
          <a:xfrm>
            <a:off x="1523575" y="2269125"/>
            <a:ext cx="5888100" cy="255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736750" y="84875"/>
            <a:ext cx="7505700" cy="954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Caveat"/>
                <a:ea typeface="Caveat"/>
                <a:cs typeface="Caveat"/>
                <a:sym typeface="Caveat"/>
              </a:rPr>
              <a:t>A</a:t>
            </a:r>
            <a:r>
              <a:rPr lang="en">
                <a:latin typeface="Caveat"/>
                <a:ea typeface="Caveat"/>
                <a:cs typeface="Caveat"/>
                <a:sym typeface="Caveat"/>
              </a:rPr>
              <a:t>fter the death of Charlie Chaplin</a:t>
            </a:r>
            <a:endParaRPr>
              <a:latin typeface="Caveat"/>
              <a:ea typeface="Caveat"/>
              <a:cs typeface="Caveat"/>
              <a:sym typeface="Caveat"/>
            </a:endParaRPr>
          </a:p>
        </p:txBody>
      </p:sp>
      <p:sp>
        <p:nvSpPr>
          <p:cNvPr id="239" name="Shape 239"/>
          <p:cNvSpPr txBox="1"/>
          <p:nvPr>
            <p:ph idx="1" type="body"/>
          </p:nvPr>
        </p:nvSpPr>
        <p:spPr>
          <a:xfrm>
            <a:off x="778000" y="717700"/>
            <a:ext cx="7423200" cy="2448000"/>
          </a:xfrm>
          <a:prstGeom prst="rect">
            <a:avLst/>
          </a:prstGeom>
        </p:spPr>
        <p:txBody>
          <a:bodyPr anchorCtr="0" anchor="t" bIns="91425" lIns="91425" spcFirstLastPara="1" rIns="91425" wrap="square" tIns="91425">
            <a:noAutofit/>
          </a:bodyPr>
          <a:lstStyle/>
          <a:p>
            <a:pPr indent="0" lvl="0" marL="0" algn="just">
              <a:spcBef>
                <a:spcPts val="0"/>
              </a:spcBef>
              <a:spcAft>
                <a:spcPts val="1600"/>
              </a:spcAft>
              <a:buNone/>
            </a:pPr>
            <a:r>
              <a:rPr b="1" lang="en" sz="1500">
                <a:latin typeface="Caveat"/>
                <a:ea typeface="Caveat"/>
                <a:cs typeface="Caveat"/>
                <a:sym typeface="Caveat"/>
              </a:rPr>
              <a:t>Although the famous actor has always dealt with sports, he did not smoke or drink, his health worsened rapidly at the end of the sixties, after completing the last Grofice film from Hong Kong. He died in a dream on Christmas 25.12.1977. in Vevey, Switzerland, and when he closed his eyes he was 88 years old. Even after his death, Chaplin failed to find eternal peace. His body, buried at the Corsier-sur-Vevey cemetery, was stolen by Polish emigrants in the night between April 1 and April 1978, seeking to extort 600,000 dollars from his family. They soon fell into the hands of the police, and the comedy body buried twenty kilometers from the cemetery was found by a farmer. Charlie was buried again in the same tomb, this time under thick concrete.</a:t>
            </a:r>
            <a:endParaRPr b="1" sz="1500">
              <a:latin typeface="Caveat"/>
              <a:ea typeface="Caveat"/>
              <a:cs typeface="Caveat"/>
              <a:sym typeface="Caveat"/>
            </a:endParaRPr>
          </a:p>
        </p:txBody>
      </p:sp>
      <p:pic>
        <p:nvPicPr>
          <p:cNvPr id="240" name="Shape 240"/>
          <p:cNvPicPr preferRelativeResize="0"/>
          <p:nvPr/>
        </p:nvPicPr>
        <p:blipFill>
          <a:blip r:embed="rId4">
            <a:alphaModFix/>
          </a:blip>
          <a:stretch>
            <a:fillRect/>
          </a:stretch>
        </p:blipFill>
        <p:spPr>
          <a:xfrm>
            <a:off x="6267175" y="2697375"/>
            <a:ext cx="1847918" cy="2141250"/>
          </a:xfrm>
          <a:prstGeom prst="rect">
            <a:avLst/>
          </a:prstGeom>
          <a:noFill/>
          <a:ln>
            <a:noFill/>
          </a:ln>
        </p:spPr>
      </p:pic>
      <p:pic>
        <p:nvPicPr>
          <p:cNvPr id="241" name="Shape 241"/>
          <p:cNvPicPr preferRelativeResize="0"/>
          <p:nvPr/>
        </p:nvPicPr>
        <p:blipFill>
          <a:blip r:embed="rId5">
            <a:alphaModFix/>
          </a:blip>
          <a:stretch>
            <a:fillRect/>
          </a:stretch>
        </p:blipFill>
        <p:spPr>
          <a:xfrm>
            <a:off x="869325" y="2797138"/>
            <a:ext cx="4633600" cy="204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642600" y="327725"/>
            <a:ext cx="7505700" cy="954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Caveat"/>
                <a:ea typeface="Caveat"/>
                <a:cs typeface="Caveat"/>
                <a:sym typeface="Caveat"/>
              </a:rPr>
              <a:t>L</a:t>
            </a:r>
            <a:r>
              <a:rPr lang="en">
                <a:latin typeface="Caveat"/>
                <a:ea typeface="Caveat"/>
                <a:cs typeface="Caveat"/>
                <a:sym typeface="Caveat"/>
              </a:rPr>
              <a:t>ast year of life Charlie Chaplin</a:t>
            </a:r>
            <a:endParaRPr>
              <a:latin typeface="Caveat"/>
              <a:ea typeface="Caveat"/>
              <a:cs typeface="Caveat"/>
              <a:sym typeface="Caveat"/>
            </a:endParaRPr>
          </a:p>
        </p:txBody>
      </p:sp>
      <p:sp>
        <p:nvSpPr>
          <p:cNvPr id="247" name="Shape 247"/>
          <p:cNvSpPr txBox="1"/>
          <p:nvPr>
            <p:ph idx="1" type="body"/>
          </p:nvPr>
        </p:nvSpPr>
        <p:spPr>
          <a:xfrm>
            <a:off x="254175" y="1282325"/>
            <a:ext cx="5383800" cy="3590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600">
                <a:solidFill>
                  <a:srgbClr val="000000"/>
                </a:solidFill>
                <a:latin typeface="Caveat"/>
                <a:ea typeface="Caveat"/>
                <a:cs typeface="Caveat"/>
                <a:sym typeface="Caveat"/>
              </a:rPr>
              <a:t>Under the old days, he was playing music for his old films. The comer was later drawn to the lights of the Stage of the Stage, the King in New York, and the Countess of Hong Kong. Even while he was at the height of popularity in America, Charlie did not want to take American citizenship because he was constantly attacked by various political organizations that accused him of being a communist and a whirlwind. When he learned in 1952 that the then justice minister denied the visa to return to America, Chaplin vowed that he would never go there again. His home was found in a village a few miles away from the Swiss Montrua. The popular Riding Bowl in America came back only in 1972 to receive the Honorary Oscar for a special influence and development of 20th century film art.</a:t>
            </a:r>
            <a:endParaRPr b="1" sz="1600">
              <a:solidFill>
                <a:srgbClr val="000000"/>
              </a:solidFill>
              <a:latin typeface="Caveat"/>
              <a:ea typeface="Caveat"/>
              <a:cs typeface="Caveat"/>
              <a:sym typeface="Caveat"/>
            </a:endParaRPr>
          </a:p>
          <a:p>
            <a:pPr indent="0" lvl="0" marL="0" rtl="0" algn="just">
              <a:spcBef>
                <a:spcPts val="1600"/>
              </a:spcBef>
              <a:spcAft>
                <a:spcPts val="0"/>
              </a:spcAft>
              <a:buNone/>
            </a:pPr>
            <a:r>
              <a:t/>
            </a:r>
            <a:endParaRPr b="1" sz="1600">
              <a:solidFill>
                <a:srgbClr val="000000"/>
              </a:solidFill>
              <a:latin typeface="Caveat"/>
              <a:ea typeface="Caveat"/>
              <a:cs typeface="Caveat"/>
              <a:sym typeface="Caveat"/>
            </a:endParaRPr>
          </a:p>
          <a:p>
            <a:pPr indent="0" lvl="0" marL="0" algn="just">
              <a:spcBef>
                <a:spcPts val="1600"/>
              </a:spcBef>
              <a:spcAft>
                <a:spcPts val="1600"/>
              </a:spcAft>
              <a:buNone/>
            </a:pPr>
            <a:r>
              <a:t/>
            </a:r>
            <a:endParaRPr b="1" sz="1600">
              <a:solidFill>
                <a:srgbClr val="000000"/>
              </a:solidFill>
              <a:latin typeface="Caveat"/>
              <a:ea typeface="Caveat"/>
              <a:cs typeface="Caveat"/>
              <a:sym typeface="Caveat"/>
            </a:endParaRPr>
          </a:p>
        </p:txBody>
      </p:sp>
      <p:pic>
        <p:nvPicPr>
          <p:cNvPr id="248" name="Shape 248"/>
          <p:cNvPicPr preferRelativeResize="0"/>
          <p:nvPr/>
        </p:nvPicPr>
        <p:blipFill>
          <a:blip r:embed="rId4">
            <a:alphaModFix/>
          </a:blip>
          <a:stretch>
            <a:fillRect/>
          </a:stretch>
        </p:blipFill>
        <p:spPr>
          <a:xfrm>
            <a:off x="5781825" y="1587301"/>
            <a:ext cx="2976225" cy="2429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latin typeface="Caveat"/>
                <a:ea typeface="Caveat"/>
                <a:cs typeface="Caveat"/>
                <a:sym typeface="Caveat"/>
              </a:rPr>
              <a:t>Charlie Chaplin left behind unforgettable works with his participation in film art</a:t>
            </a:r>
            <a:endParaRPr sz="2400">
              <a:latin typeface="Caveat"/>
              <a:ea typeface="Caveat"/>
              <a:cs typeface="Caveat"/>
              <a:sym typeface="Caveat"/>
            </a:endParaRPr>
          </a:p>
        </p:txBody>
      </p:sp>
      <p:sp>
        <p:nvSpPr>
          <p:cNvPr id="254" name="Shape 254"/>
          <p:cNvSpPr txBox="1"/>
          <p:nvPr>
            <p:ph idx="1" type="body"/>
          </p:nvPr>
        </p:nvSpPr>
        <p:spPr>
          <a:xfrm>
            <a:off x="819150" y="2174050"/>
            <a:ext cx="6458700" cy="2264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55" name="Shape 255"/>
          <p:cNvPicPr preferRelativeResize="0"/>
          <p:nvPr/>
        </p:nvPicPr>
        <p:blipFill>
          <a:blip r:embed="rId3">
            <a:alphaModFix/>
          </a:blip>
          <a:stretch>
            <a:fillRect/>
          </a:stretch>
        </p:blipFill>
        <p:spPr>
          <a:xfrm>
            <a:off x="200850" y="1674025"/>
            <a:ext cx="5458480" cy="3081400"/>
          </a:xfrm>
          <a:prstGeom prst="rect">
            <a:avLst/>
          </a:prstGeom>
          <a:noFill/>
          <a:ln>
            <a:noFill/>
          </a:ln>
        </p:spPr>
      </p:pic>
      <p:pic>
        <p:nvPicPr>
          <p:cNvPr id="256" name="Shape 256"/>
          <p:cNvPicPr preferRelativeResize="0"/>
          <p:nvPr/>
        </p:nvPicPr>
        <p:blipFill>
          <a:blip r:embed="rId4">
            <a:alphaModFix/>
          </a:blip>
          <a:stretch>
            <a:fillRect/>
          </a:stretch>
        </p:blipFill>
        <p:spPr>
          <a:xfrm>
            <a:off x="5329125" y="1632225"/>
            <a:ext cx="2478950" cy="3164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77875" y="374625"/>
            <a:ext cx="7505700" cy="956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000">
                <a:latin typeface="Caveat"/>
                <a:ea typeface="Caveat"/>
                <a:cs typeface="Caveat"/>
                <a:sym typeface="Caveat"/>
              </a:rPr>
              <a:t>The beginning of his career</a:t>
            </a:r>
            <a:endParaRPr sz="4000">
              <a:latin typeface="Caveat"/>
              <a:ea typeface="Caveat"/>
              <a:cs typeface="Caveat"/>
              <a:sym typeface="Caveat"/>
            </a:endParaRPr>
          </a:p>
        </p:txBody>
      </p:sp>
      <p:sp>
        <p:nvSpPr>
          <p:cNvPr id="140" name="Shape 140"/>
          <p:cNvSpPr txBox="1"/>
          <p:nvPr>
            <p:ph idx="1" type="body"/>
          </p:nvPr>
        </p:nvSpPr>
        <p:spPr>
          <a:xfrm>
            <a:off x="377875" y="1201975"/>
            <a:ext cx="7505700" cy="329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a:solidFill>
                  <a:schemeClr val="accent6"/>
                </a:solidFill>
                <a:latin typeface="Caveat"/>
                <a:ea typeface="Caveat"/>
                <a:cs typeface="Caveat"/>
                <a:sym typeface="Caveat"/>
              </a:rPr>
              <a:t>-</a:t>
            </a:r>
            <a:r>
              <a:rPr lang="en" sz="2000">
                <a:solidFill>
                  <a:schemeClr val="accent6"/>
                </a:solidFill>
                <a:latin typeface="Caveat"/>
                <a:ea typeface="Caveat"/>
                <a:cs typeface="Caveat"/>
                <a:sym typeface="Caveat"/>
              </a:rPr>
              <a:t>Charles Spencer Chaplin, known as Charlie Chaplin, was an English film director, actor, screenwriter and producer of British origin, one of the greatest comedians of all time.</a:t>
            </a:r>
            <a:endParaRPr sz="2000">
              <a:solidFill>
                <a:schemeClr val="accent6"/>
              </a:solidFill>
              <a:latin typeface="Caveat"/>
              <a:ea typeface="Caveat"/>
              <a:cs typeface="Caveat"/>
              <a:sym typeface="Caveat"/>
            </a:endParaRPr>
          </a:p>
          <a:p>
            <a:pPr indent="0" lvl="0" marL="0">
              <a:spcBef>
                <a:spcPts val="1600"/>
              </a:spcBef>
              <a:spcAft>
                <a:spcPts val="0"/>
              </a:spcAft>
              <a:buNone/>
            </a:pPr>
            <a:r>
              <a:rPr lang="en" sz="2000">
                <a:latin typeface="Caveat"/>
                <a:ea typeface="Caveat"/>
                <a:cs typeface="Caveat"/>
                <a:sym typeface="Caveat"/>
              </a:rPr>
              <a:t>-His start was very cruel.After the tragedy that happened to him when he was five years old (his mother was nervous and his father died), he and his half-brother Sydney Chaplin became homeless.After a short time spent in the home of uninhabited children, Charlie became a member of poor children and theater troupes in which he played several minor roles. </a:t>
            </a:r>
            <a:r>
              <a:rPr lang="en" sz="2000">
                <a:solidFill>
                  <a:schemeClr val="accent2"/>
                </a:solidFill>
                <a:latin typeface="Caveat"/>
                <a:ea typeface="Caveat"/>
                <a:cs typeface="Caveat"/>
                <a:sym typeface="Caveat"/>
              </a:rPr>
              <a:t>At the age of eight he began to perform himself.</a:t>
            </a:r>
            <a:endParaRPr sz="2000">
              <a:solidFill>
                <a:schemeClr val="accent2"/>
              </a:solidFill>
              <a:latin typeface="Caveat"/>
              <a:ea typeface="Caveat"/>
              <a:cs typeface="Caveat"/>
              <a:sym typeface="Caveat"/>
            </a:endParaRPr>
          </a:p>
          <a:p>
            <a:pPr indent="0" lvl="0" marL="0">
              <a:spcBef>
                <a:spcPts val="1600"/>
              </a:spcBef>
              <a:spcAft>
                <a:spcPts val="0"/>
              </a:spcAft>
              <a:buNone/>
            </a:pPr>
            <a:r>
              <a:t/>
            </a:r>
            <a:endParaRPr/>
          </a:p>
          <a:p>
            <a:pPr indent="0" lvl="0" marL="0">
              <a:spcBef>
                <a:spcPts val="1600"/>
              </a:spcBef>
              <a:spcAft>
                <a:spcPts val="0"/>
              </a:spcAft>
              <a:buNone/>
            </a:pPr>
            <a:r>
              <a:t/>
            </a:r>
            <a:endParaRPr sz="1100">
              <a:solidFill>
                <a:srgbClr val="604A7B"/>
              </a:solidFill>
              <a:latin typeface="Arial"/>
              <a:ea typeface="Arial"/>
              <a:cs typeface="Arial"/>
              <a:sym typeface="Arial"/>
            </a:endParaRPr>
          </a:p>
          <a:p>
            <a:pPr indent="0" lvl="0" marL="0" rtl="0">
              <a:spcBef>
                <a:spcPts val="1600"/>
              </a:spcBef>
              <a:spcAft>
                <a:spcPts val="1600"/>
              </a:spcAft>
              <a:buNone/>
            </a:pPr>
            <a:r>
              <a:t/>
            </a:r>
            <a:endParaRPr/>
          </a:p>
        </p:txBody>
      </p:sp>
      <p:pic>
        <p:nvPicPr>
          <p:cNvPr id="141" name="Shape 141"/>
          <p:cNvPicPr preferRelativeResize="0"/>
          <p:nvPr/>
        </p:nvPicPr>
        <p:blipFill>
          <a:blip r:embed="rId3">
            <a:alphaModFix/>
          </a:blip>
          <a:stretch>
            <a:fillRect/>
          </a:stretch>
        </p:blipFill>
        <p:spPr>
          <a:xfrm>
            <a:off x="7773250" y="1201975"/>
            <a:ext cx="1065850" cy="1839500"/>
          </a:xfrm>
          <a:prstGeom prst="rect">
            <a:avLst/>
          </a:prstGeom>
          <a:noFill/>
          <a:ln>
            <a:noFill/>
          </a:ln>
        </p:spPr>
      </p:pic>
      <p:pic>
        <p:nvPicPr>
          <p:cNvPr id="142" name="Shape 142"/>
          <p:cNvPicPr preferRelativeResize="0"/>
          <p:nvPr/>
        </p:nvPicPr>
        <p:blipFill>
          <a:blip r:embed="rId4">
            <a:alphaModFix/>
          </a:blip>
          <a:stretch>
            <a:fillRect/>
          </a:stretch>
        </p:blipFill>
        <p:spPr>
          <a:xfrm>
            <a:off x="5943275" y="358013"/>
            <a:ext cx="1609350" cy="989925"/>
          </a:xfrm>
          <a:prstGeom prst="rect">
            <a:avLst/>
          </a:prstGeom>
          <a:noFill/>
          <a:ln>
            <a:noFill/>
          </a:ln>
        </p:spPr>
      </p:pic>
      <p:pic>
        <p:nvPicPr>
          <p:cNvPr id="143" name="Shape 143"/>
          <p:cNvPicPr preferRelativeResize="0"/>
          <p:nvPr/>
        </p:nvPicPr>
        <p:blipFill>
          <a:blip r:embed="rId5">
            <a:alphaModFix/>
          </a:blip>
          <a:stretch>
            <a:fillRect/>
          </a:stretch>
        </p:blipFill>
        <p:spPr>
          <a:xfrm>
            <a:off x="7863925" y="3353150"/>
            <a:ext cx="884500" cy="1554775"/>
          </a:xfrm>
          <a:prstGeom prst="rect">
            <a:avLst/>
          </a:prstGeom>
          <a:noFill/>
          <a:ln>
            <a:noFill/>
          </a:ln>
        </p:spPr>
      </p:pic>
      <p:pic>
        <p:nvPicPr>
          <p:cNvPr id="144" name="Shape 144"/>
          <p:cNvPicPr preferRelativeResize="0"/>
          <p:nvPr/>
        </p:nvPicPr>
        <p:blipFill>
          <a:blip r:embed="rId6">
            <a:alphaModFix/>
          </a:blip>
          <a:stretch>
            <a:fillRect/>
          </a:stretch>
        </p:blipFill>
        <p:spPr>
          <a:xfrm>
            <a:off x="3436350" y="1982917"/>
            <a:ext cx="1065850" cy="687658"/>
          </a:xfrm>
          <a:prstGeom prst="rect">
            <a:avLst/>
          </a:prstGeom>
          <a:noFill/>
          <a:ln>
            <a:noFill/>
          </a:ln>
        </p:spPr>
      </p:pic>
      <p:pic>
        <p:nvPicPr>
          <p:cNvPr id="145" name="Shape 145"/>
          <p:cNvPicPr preferRelativeResize="0"/>
          <p:nvPr/>
        </p:nvPicPr>
        <p:blipFill rotWithShape="1">
          <a:blip r:embed="rId7">
            <a:alphaModFix/>
          </a:blip>
          <a:srcRect b="75813" l="0" r="0" t="0"/>
          <a:stretch/>
        </p:blipFill>
        <p:spPr>
          <a:xfrm>
            <a:off x="2037362" y="4353525"/>
            <a:ext cx="3863813" cy="554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819150" y="376775"/>
            <a:ext cx="3814200" cy="954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Caveat"/>
                <a:ea typeface="Caveat"/>
                <a:cs typeface="Caveat"/>
                <a:sym typeface="Caveat"/>
              </a:rPr>
              <a:t>Films and women</a:t>
            </a:r>
            <a:endParaRPr>
              <a:latin typeface="Caveat"/>
              <a:ea typeface="Caveat"/>
              <a:cs typeface="Caveat"/>
              <a:sym typeface="Caveat"/>
            </a:endParaRPr>
          </a:p>
        </p:txBody>
      </p:sp>
      <p:sp>
        <p:nvSpPr>
          <p:cNvPr id="151" name="Shape 151"/>
          <p:cNvSpPr txBox="1"/>
          <p:nvPr>
            <p:ph idx="1" type="body"/>
          </p:nvPr>
        </p:nvSpPr>
        <p:spPr>
          <a:xfrm>
            <a:off x="344750" y="999750"/>
            <a:ext cx="3487200" cy="3717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500">
                <a:solidFill>
                  <a:schemeClr val="accent6"/>
                </a:solidFill>
                <a:latin typeface="Caveat"/>
                <a:ea typeface="Caveat"/>
                <a:cs typeface="Caveat"/>
                <a:sym typeface="Caveat"/>
              </a:rPr>
              <a:t>-He appeared in the film in 1914 and recorded his first silent film - "Keystone Was Making a Living" and another Children's Auto Race in Venice ("Kid Auto Races at Venice", 1914).</a:t>
            </a:r>
            <a:endParaRPr b="1" sz="1500">
              <a:solidFill>
                <a:schemeClr val="accent6"/>
              </a:solidFill>
              <a:latin typeface="Caveat"/>
              <a:ea typeface="Caveat"/>
              <a:cs typeface="Caveat"/>
              <a:sym typeface="Caveat"/>
            </a:endParaRPr>
          </a:p>
          <a:p>
            <a:pPr indent="0" lvl="0" marL="0">
              <a:spcBef>
                <a:spcPts val="1600"/>
              </a:spcBef>
              <a:spcAft>
                <a:spcPts val="0"/>
              </a:spcAft>
              <a:buNone/>
            </a:pPr>
            <a:r>
              <a:rPr b="1" lang="en" sz="1600">
                <a:latin typeface="Caveat"/>
                <a:ea typeface="Caveat"/>
                <a:cs typeface="Caveat"/>
                <a:sym typeface="Caveat"/>
              </a:rPr>
              <a:t>-</a:t>
            </a:r>
            <a:r>
              <a:rPr b="1" lang="en" sz="1600">
                <a:latin typeface="Caveat"/>
                <a:ea typeface="Caveat"/>
                <a:cs typeface="Caveat"/>
                <a:sym typeface="Caveat"/>
              </a:rPr>
              <a:t>While working on his second film in 1914, Chaplin devised a figure of trampolines and costumes - sweatshirts, polucilinders, oversized shoes and rods - which became a trademark of his famous film character of a small trampoline developed by his entire career and who marked early history film industry.</a:t>
            </a:r>
            <a:endParaRPr b="1" sz="1600">
              <a:latin typeface="Caveat"/>
              <a:ea typeface="Caveat"/>
              <a:cs typeface="Caveat"/>
              <a:sym typeface="Caveat"/>
            </a:endParaRPr>
          </a:p>
          <a:p>
            <a:pPr indent="0" lvl="0" marL="0" rtl="0">
              <a:spcBef>
                <a:spcPts val="1600"/>
              </a:spcBef>
              <a:spcAft>
                <a:spcPts val="1600"/>
              </a:spcAft>
              <a:buNone/>
            </a:pPr>
            <a:r>
              <a:t/>
            </a:r>
            <a:endParaRPr sz="1200"/>
          </a:p>
        </p:txBody>
      </p:sp>
      <p:sp>
        <p:nvSpPr>
          <p:cNvPr id="152" name="Shape 152"/>
          <p:cNvSpPr txBox="1"/>
          <p:nvPr>
            <p:ph idx="2" type="body"/>
          </p:nvPr>
        </p:nvSpPr>
        <p:spPr>
          <a:xfrm>
            <a:off x="3831950" y="195350"/>
            <a:ext cx="5131200" cy="4743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latin typeface="Caveat"/>
                <a:ea typeface="Caveat"/>
                <a:cs typeface="Caveat"/>
                <a:sym typeface="Caveat"/>
              </a:rPr>
              <a:t>-Chaplin's comedy, rooted in his poor detention in London, was a greater personal, blend of sense of nostalgia and horror over social untruth. His humor was based on characterization and places of events, and in films he collaborated with Charlie as a policeman (Easy Street, 1917) and Charlo Immigrant (1917) deals with controversial topics such as drug abuse, street crime and prostitution.</a:t>
            </a:r>
            <a:endParaRPr sz="1800">
              <a:latin typeface="Caveat"/>
              <a:ea typeface="Caveat"/>
              <a:cs typeface="Caveat"/>
              <a:sym typeface="Caveat"/>
            </a:endParaRPr>
          </a:p>
          <a:p>
            <a:pPr indent="0" lvl="0" marL="0">
              <a:spcBef>
                <a:spcPts val="1600"/>
              </a:spcBef>
              <a:spcAft>
                <a:spcPts val="0"/>
              </a:spcAft>
              <a:buNone/>
            </a:pPr>
            <a:r>
              <a:rPr lang="en" sz="1800">
                <a:latin typeface="Caveat"/>
                <a:ea typeface="Caveat"/>
                <a:cs typeface="Caveat"/>
                <a:sym typeface="Caveat"/>
              </a:rPr>
              <a:t>-</a:t>
            </a:r>
            <a:r>
              <a:rPr lang="en" sz="1400">
                <a:solidFill>
                  <a:schemeClr val="accent2"/>
                </a:solidFill>
                <a:latin typeface="Caveat"/>
                <a:ea typeface="Caveat"/>
                <a:cs typeface="Caveat"/>
                <a:sym typeface="Caveat"/>
              </a:rPr>
              <a:t>Charlie Chaplin’s first wife was </a:t>
            </a:r>
            <a:r>
              <a:rPr lang="en" sz="1400">
                <a:solidFill>
                  <a:schemeClr val="accent1"/>
                </a:solidFill>
                <a:latin typeface="Caveat"/>
                <a:ea typeface="Caveat"/>
                <a:cs typeface="Caveat"/>
                <a:sym typeface="Caveat"/>
              </a:rPr>
              <a:t>Mildred Harris </a:t>
            </a:r>
            <a:r>
              <a:rPr lang="en" sz="1400">
                <a:solidFill>
                  <a:schemeClr val="accent2"/>
                </a:solidFill>
                <a:latin typeface="Caveat"/>
                <a:ea typeface="Caveat"/>
                <a:cs typeface="Caveat"/>
                <a:sym typeface="Caveat"/>
              </a:rPr>
              <a:t>(1918-1920).His second wife was </a:t>
            </a:r>
            <a:r>
              <a:rPr lang="en" sz="1400">
                <a:solidFill>
                  <a:schemeClr val="accent1"/>
                </a:solidFill>
                <a:latin typeface="Caveat"/>
                <a:ea typeface="Caveat"/>
                <a:cs typeface="Caveat"/>
                <a:sym typeface="Caveat"/>
              </a:rPr>
              <a:t>Lita Grey </a:t>
            </a:r>
            <a:r>
              <a:rPr lang="en" sz="1400">
                <a:solidFill>
                  <a:schemeClr val="accent2"/>
                </a:solidFill>
                <a:latin typeface="Caveat"/>
                <a:ea typeface="Caveat"/>
                <a:cs typeface="Caveat"/>
                <a:sym typeface="Caveat"/>
              </a:rPr>
              <a:t>(1924-1927). Charlie Chaplin’s third marriage was to </a:t>
            </a:r>
            <a:r>
              <a:rPr lang="en" sz="1400">
                <a:solidFill>
                  <a:schemeClr val="accent1"/>
                </a:solidFill>
                <a:latin typeface="Caveat"/>
                <a:ea typeface="Caveat"/>
                <a:cs typeface="Caveat"/>
                <a:sym typeface="Caveat"/>
              </a:rPr>
              <a:t>Paulette Goddard</a:t>
            </a:r>
            <a:r>
              <a:rPr lang="en" sz="1400">
                <a:solidFill>
                  <a:schemeClr val="accent2"/>
                </a:solidFill>
                <a:latin typeface="Caveat"/>
                <a:ea typeface="Caveat"/>
                <a:cs typeface="Caveat"/>
                <a:sym typeface="Caveat"/>
              </a:rPr>
              <a:t> (1936-1942).Charlie Chaplin married </a:t>
            </a:r>
            <a:r>
              <a:rPr lang="en" sz="1400">
                <a:solidFill>
                  <a:schemeClr val="accent1"/>
                </a:solidFill>
                <a:latin typeface="Caveat"/>
                <a:ea typeface="Caveat"/>
                <a:cs typeface="Caveat"/>
                <a:sym typeface="Caveat"/>
              </a:rPr>
              <a:t>Oona O’Neill </a:t>
            </a:r>
            <a:r>
              <a:rPr lang="en" sz="1400">
                <a:solidFill>
                  <a:schemeClr val="accent2"/>
                </a:solidFill>
                <a:latin typeface="Caveat"/>
                <a:ea typeface="Caveat"/>
                <a:cs typeface="Caveat"/>
                <a:sym typeface="Caveat"/>
              </a:rPr>
              <a:t>in June 1943.Charlie Chaplin had a lot of love affairs and affair, four marriages and ten children. His wives were more than 30 years younger than him, which was why he was criticized by the public.</a:t>
            </a:r>
            <a:endParaRPr sz="1400">
              <a:solidFill>
                <a:schemeClr val="accent2"/>
              </a:solidFill>
              <a:latin typeface="Caveat"/>
              <a:ea typeface="Caveat"/>
              <a:cs typeface="Caveat"/>
              <a:sym typeface="Caveat"/>
            </a:endParaRPr>
          </a:p>
          <a:p>
            <a:pPr indent="0" lvl="0" marL="0">
              <a:spcBef>
                <a:spcPts val="1600"/>
              </a:spcBef>
              <a:spcAft>
                <a:spcPts val="1600"/>
              </a:spcAft>
              <a:buNone/>
            </a:pPr>
            <a:r>
              <a:t/>
            </a:r>
            <a:endParaRPr sz="1400"/>
          </a:p>
        </p:txBody>
      </p:sp>
      <p:pic>
        <p:nvPicPr>
          <p:cNvPr id="153" name="Shape 153"/>
          <p:cNvPicPr preferRelativeResize="0"/>
          <p:nvPr/>
        </p:nvPicPr>
        <p:blipFill rotWithShape="1">
          <a:blip r:embed="rId3">
            <a:alphaModFix/>
          </a:blip>
          <a:srcRect b="6742" l="0" r="0" t="0"/>
          <a:stretch/>
        </p:blipFill>
        <p:spPr>
          <a:xfrm>
            <a:off x="8394475" y="2103176"/>
            <a:ext cx="474099" cy="604825"/>
          </a:xfrm>
          <a:prstGeom prst="rect">
            <a:avLst/>
          </a:prstGeom>
          <a:noFill/>
          <a:ln>
            <a:noFill/>
          </a:ln>
        </p:spPr>
      </p:pic>
      <p:pic>
        <p:nvPicPr>
          <p:cNvPr id="154" name="Shape 154"/>
          <p:cNvPicPr preferRelativeResize="0"/>
          <p:nvPr/>
        </p:nvPicPr>
        <p:blipFill>
          <a:blip r:embed="rId4">
            <a:alphaModFix/>
          </a:blip>
          <a:stretch>
            <a:fillRect/>
          </a:stretch>
        </p:blipFill>
        <p:spPr>
          <a:xfrm>
            <a:off x="344750" y="376775"/>
            <a:ext cx="565475" cy="706150"/>
          </a:xfrm>
          <a:prstGeom prst="rect">
            <a:avLst/>
          </a:prstGeom>
          <a:noFill/>
          <a:ln>
            <a:noFill/>
          </a:ln>
        </p:spPr>
      </p:pic>
      <p:pic>
        <p:nvPicPr>
          <p:cNvPr id="155" name="Shape 155"/>
          <p:cNvPicPr preferRelativeResize="0"/>
          <p:nvPr/>
        </p:nvPicPr>
        <p:blipFill>
          <a:blip r:embed="rId5">
            <a:alphaModFix/>
          </a:blip>
          <a:stretch>
            <a:fillRect/>
          </a:stretch>
        </p:blipFill>
        <p:spPr>
          <a:xfrm>
            <a:off x="2633700" y="1897000"/>
            <a:ext cx="882650" cy="483550"/>
          </a:xfrm>
          <a:prstGeom prst="rect">
            <a:avLst/>
          </a:prstGeom>
          <a:noFill/>
          <a:ln>
            <a:noFill/>
          </a:ln>
        </p:spPr>
      </p:pic>
      <p:pic>
        <p:nvPicPr>
          <p:cNvPr id="156" name="Shape 156"/>
          <p:cNvPicPr preferRelativeResize="0"/>
          <p:nvPr/>
        </p:nvPicPr>
        <p:blipFill>
          <a:blip r:embed="rId6">
            <a:alphaModFix/>
          </a:blip>
          <a:stretch>
            <a:fillRect/>
          </a:stretch>
        </p:blipFill>
        <p:spPr>
          <a:xfrm>
            <a:off x="7624600" y="3951213"/>
            <a:ext cx="1243975" cy="883875"/>
          </a:xfrm>
          <a:prstGeom prst="rect">
            <a:avLst/>
          </a:prstGeom>
          <a:noFill/>
          <a:ln>
            <a:noFill/>
          </a:ln>
        </p:spPr>
      </p:pic>
      <p:pic>
        <p:nvPicPr>
          <p:cNvPr id="157" name="Shape 157"/>
          <p:cNvPicPr preferRelativeResize="0"/>
          <p:nvPr/>
        </p:nvPicPr>
        <p:blipFill>
          <a:blip r:embed="rId7">
            <a:alphaModFix/>
          </a:blip>
          <a:stretch>
            <a:fillRect/>
          </a:stretch>
        </p:blipFill>
        <p:spPr>
          <a:xfrm>
            <a:off x="5349250" y="3998185"/>
            <a:ext cx="1128675" cy="789976"/>
          </a:xfrm>
          <a:prstGeom prst="rect">
            <a:avLst/>
          </a:prstGeom>
          <a:noFill/>
          <a:ln>
            <a:noFill/>
          </a:ln>
        </p:spPr>
      </p:pic>
      <p:pic>
        <p:nvPicPr>
          <p:cNvPr id="158" name="Shape 158"/>
          <p:cNvPicPr preferRelativeResize="0"/>
          <p:nvPr/>
        </p:nvPicPr>
        <p:blipFill rotWithShape="1">
          <a:blip r:embed="rId8">
            <a:alphaModFix/>
          </a:blip>
          <a:srcRect b="0" l="0" r="0" t="-7192"/>
          <a:stretch/>
        </p:blipFill>
        <p:spPr>
          <a:xfrm>
            <a:off x="3019901" y="4198975"/>
            <a:ext cx="806700" cy="706850"/>
          </a:xfrm>
          <a:prstGeom prst="rect">
            <a:avLst/>
          </a:prstGeom>
          <a:noFill/>
          <a:ln>
            <a:noFill/>
          </a:ln>
        </p:spPr>
      </p:pic>
      <p:pic>
        <p:nvPicPr>
          <p:cNvPr id="159" name="Shape 159"/>
          <p:cNvPicPr preferRelativeResize="0"/>
          <p:nvPr/>
        </p:nvPicPr>
        <p:blipFill>
          <a:blip r:embed="rId9">
            <a:alphaModFix/>
          </a:blip>
          <a:stretch>
            <a:fillRect/>
          </a:stretch>
        </p:blipFill>
        <p:spPr>
          <a:xfrm>
            <a:off x="344751" y="4232105"/>
            <a:ext cx="882650" cy="706846"/>
          </a:xfrm>
          <a:prstGeom prst="rect">
            <a:avLst/>
          </a:prstGeom>
          <a:noFill/>
          <a:ln>
            <a:noFill/>
          </a:ln>
        </p:spPr>
      </p:pic>
      <p:pic>
        <p:nvPicPr>
          <p:cNvPr id="160" name="Shape 160"/>
          <p:cNvPicPr preferRelativeResize="0"/>
          <p:nvPr/>
        </p:nvPicPr>
        <p:blipFill>
          <a:blip r:embed="rId10">
            <a:alphaModFix/>
          </a:blip>
          <a:stretch>
            <a:fillRect/>
          </a:stretch>
        </p:blipFill>
        <p:spPr>
          <a:xfrm>
            <a:off x="5450275" y="2125050"/>
            <a:ext cx="926625" cy="604825"/>
          </a:xfrm>
          <a:prstGeom prst="rect">
            <a:avLst/>
          </a:prstGeom>
          <a:noFill/>
          <a:ln>
            <a:noFill/>
          </a:ln>
        </p:spPr>
      </p:pic>
      <p:pic>
        <p:nvPicPr>
          <p:cNvPr id="161" name="Shape 161"/>
          <p:cNvPicPr preferRelativeResize="0"/>
          <p:nvPr/>
        </p:nvPicPr>
        <p:blipFill>
          <a:blip r:embed="rId11">
            <a:alphaModFix/>
          </a:blip>
          <a:stretch>
            <a:fillRect/>
          </a:stretch>
        </p:blipFill>
        <p:spPr>
          <a:xfrm>
            <a:off x="6687650" y="3915861"/>
            <a:ext cx="727222" cy="954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98000" y="350850"/>
            <a:ext cx="3795000" cy="71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latin typeface="Caveat"/>
                <a:ea typeface="Caveat"/>
                <a:cs typeface="Caveat"/>
                <a:sym typeface="Caveat"/>
              </a:rPr>
              <a:t> </a:t>
            </a:r>
            <a:endParaRPr sz="1400">
              <a:latin typeface="Caveat"/>
              <a:ea typeface="Caveat"/>
              <a:cs typeface="Caveat"/>
              <a:sym typeface="Caveat"/>
            </a:endParaRPr>
          </a:p>
        </p:txBody>
      </p:sp>
      <p:sp>
        <p:nvSpPr>
          <p:cNvPr id="167" name="Shape 167"/>
          <p:cNvSpPr txBox="1"/>
          <p:nvPr>
            <p:ph idx="1" type="body"/>
          </p:nvPr>
        </p:nvSpPr>
        <p:spPr>
          <a:xfrm>
            <a:off x="228625" y="720975"/>
            <a:ext cx="5574300" cy="2760900"/>
          </a:xfrm>
          <a:prstGeom prst="rect">
            <a:avLst/>
          </a:prstGeom>
        </p:spPr>
        <p:txBody>
          <a:bodyPr anchorCtr="0" anchor="t" bIns="91425" lIns="91425" spcFirstLastPara="1" rIns="91425" wrap="square" tIns="91425">
            <a:noAutofit/>
          </a:bodyPr>
          <a:lstStyle/>
          <a:p>
            <a:pPr indent="0" lvl="0" marL="114300" rtl="0">
              <a:spcBef>
                <a:spcPts val="0"/>
              </a:spcBef>
              <a:spcAft>
                <a:spcPts val="0"/>
              </a:spcAft>
              <a:buNone/>
            </a:pPr>
            <a:r>
              <a:t/>
            </a:r>
            <a:endParaRPr sz="2400">
              <a:solidFill>
                <a:srgbClr val="000000"/>
              </a:solidFill>
              <a:latin typeface="Caveat"/>
              <a:ea typeface="Caveat"/>
              <a:cs typeface="Caveat"/>
              <a:sym typeface="Caveat"/>
            </a:endParaRPr>
          </a:p>
          <a:p>
            <a:pPr indent="0" lvl="0" marL="0" marR="25400" rtl="0">
              <a:spcBef>
                <a:spcPts val="0"/>
              </a:spcBef>
              <a:spcAft>
                <a:spcPts val="0"/>
              </a:spcAft>
              <a:buNone/>
            </a:pPr>
            <a:r>
              <a:rPr lang="en" sz="2400">
                <a:solidFill>
                  <a:srgbClr val="212121"/>
                </a:solidFill>
                <a:highlight>
                  <a:srgbClr val="FFFFFF"/>
                </a:highlight>
                <a:latin typeface="Caveat"/>
                <a:ea typeface="Caveat"/>
                <a:cs typeface="Caveat"/>
                <a:sym typeface="Caveat"/>
              </a:rPr>
              <a:t>Charlie Chaplin is regarded as the greatest comedian of all time. During the time of dark, black and white films, when there was no chance for a joke to sound a joke on the screen, and thus embarrassing the audience, Caplin managed to bring people at noon with their gags and actions. He is one of the figures that marked the twentieth century, although black and white films have long been behind us.</a:t>
            </a:r>
            <a:endParaRPr sz="2400">
              <a:solidFill>
                <a:srgbClr val="212121"/>
              </a:solidFill>
              <a:highlight>
                <a:srgbClr val="FFFFFF"/>
              </a:highlight>
              <a:latin typeface="Caveat"/>
              <a:ea typeface="Caveat"/>
              <a:cs typeface="Caveat"/>
              <a:sym typeface="Caveat"/>
            </a:endParaRPr>
          </a:p>
          <a:p>
            <a:pPr indent="0" lvl="0" marL="0" marR="25400" rtl="0">
              <a:spcBef>
                <a:spcPts val="0"/>
              </a:spcBef>
              <a:spcAft>
                <a:spcPts val="0"/>
              </a:spcAft>
              <a:buNone/>
            </a:pPr>
            <a:r>
              <a:t/>
            </a:r>
            <a:endParaRPr b="1" sz="2000">
              <a:solidFill>
                <a:srgbClr val="212121"/>
              </a:solidFill>
              <a:highlight>
                <a:srgbClr val="FFFFFF"/>
              </a:highlight>
              <a:latin typeface="Caveat"/>
              <a:ea typeface="Caveat"/>
              <a:cs typeface="Caveat"/>
              <a:sym typeface="Caveat"/>
            </a:endParaRPr>
          </a:p>
        </p:txBody>
      </p:sp>
      <p:pic>
        <p:nvPicPr>
          <p:cNvPr id="168" name="Shape 168"/>
          <p:cNvPicPr preferRelativeResize="0"/>
          <p:nvPr/>
        </p:nvPicPr>
        <p:blipFill>
          <a:blip r:embed="rId3">
            <a:alphaModFix/>
          </a:blip>
          <a:stretch>
            <a:fillRect/>
          </a:stretch>
        </p:blipFill>
        <p:spPr>
          <a:xfrm rot="-124">
            <a:off x="6365625" y="1050769"/>
            <a:ext cx="2426700" cy="30419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flipH="1" rot="454">
            <a:off x="518100" y="152"/>
            <a:ext cx="2269500" cy="554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b="1" i="1" sz="1800">
              <a:latin typeface="Caveat"/>
              <a:ea typeface="Caveat"/>
              <a:cs typeface="Caveat"/>
              <a:sym typeface="Caveat"/>
            </a:endParaRPr>
          </a:p>
          <a:p>
            <a:pPr indent="0" lvl="0" marL="0" rtl="0">
              <a:spcBef>
                <a:spcPts val="0"/>
              </a:spcBef>
              <a:spcAft>
                <a:spcPts val="0"/>
              </a:spcAft>
              <a:buNone/>
            </a:pPr>
            <a:r>
              <a:rPr b="1" i="1" lang="en" sz="2000">
                <a:highlight>
                  <a:srgbClr val="FFFFFF"/>
                </a:highlight>
                <a:latin typeface="Caveat"/>
                <a:ea typeface="Caveat"/>
                <a:cs typeface="Caveat"/>
                <a:sym typeface="Caveat"/>
              </a:rPr>
              <a:t>First film without sound</a:t>
            </a:r>
            <a:endParaRPr b="1" i="1" sz="2000">
              <a:highlight>
                <a:srgbClr val="FFFFFF"/>
              </a:highlight>
              <a:latin typeface="Caveat"/>
              <a:ea typeface="Caveat"/>
              <a:cs typeface="Caveat"/>
              <a:sym typeface="Caveat"/>
            </a:endParaRPr>
          </a:p>
          <a:p>
            <a:pPr indent="0" lvl="0" marL="0" rtl="0">
              <a:spcBef>
                <a:spcPts val="0"/>
              </a:spcBef>
              <a:spcAft>
                <a:spcPts val="0"/>
              </a:spcAft>
              <a:buNone/>
            </a:pPr>
            <a:r>
              <a:t/>
            </a:r>
            <a:endParaRPr/>
          </a:p>
        </p:txBody>
      </p:sp>
      <p:sp>
        <p:nvSpPr>
          <p:cNvPr id="174" name="Shape 174"/>
          <p:cNvSpPr txBox="1"/>
          <p:nvPr>
            <p:ph idx="1" type="body"/>
          </p:nvPr>
        </p:nvSpPr>
        <p:spPr>
          <a:xfrm>
            <a:off x="402675" y="715425"/>
            <a:ext cx="3515400" cy="2787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800"/>
          </a:p>
          <a:p>
            <a:pPr indent="0" lvl="0" marL="0">
              <a:spcBef>
                <a:spcPts val="1600"/>
              </a:spcBef>
              <a:spcAft>
                <a:spcPts val="0"/>
              </a:spcAft>
              <a:buNone/>
            </a:pPr>
            <a:r>
              <a:rPr lang="en" sz="1800">
                <a:solidFill>
                  <a:srgbClr val="FF0000"/>
                </a:solidFill>
                <a:highlight>
                  <a:srgbClr val="FFFFFF"/>
                </a:highlight>
                <a:latin typeface="Caveat"/>
                <a:ea typeface="Caveat"/>
                <a:cs typeface="Caveat"/>
                <a:sym typeface="Caveat"/>
              </a:rPr>
              <a:t>After a short time spent in a home for uninhabited children, Charlie became a member of a children's musical and theater troupe, in which he had several supporting roles. Soon he became an actor of the Keystone Company, who organized theater performances. As one of the best actors of this company, he goes to America, where in 1914 he recorded his first two films - "Keystone Was Making a Living" and "Kid Auto Races at Venice".</a:t>
            </a:r>
            <a:endParaRPr sz="1800">
              <a:solidFill>
                <a:srgbClr val="FF0000"/>
              </a:solidFill>
              <a:highlight>
                <a:srgbClr val="FFFFFF"/>
              </a:highlight>
              <a:latin typeface="Caveat"/>
              <a:ea typeface="Caveat"/>
              <a:cs typeface="Caveat"/>
              <a:sym typeface="Caveat"/>
            </a:endParaRPr>
          </a:p>
          <a:p>
            <a:pPr indent="0" lvl="0" marL="0">
              <a:spcBef>
                <a:spcPts val="1600"/>
              </a:spcBef>
              <a:spcAft>
                <a:spcPts val="1600"/>
              </a:spcAft>
              <a:buNone/>
            </a:pPr>
            <a:r>
              <a:t/>
            </a:r>
            <a:endParaRPr/>
          </a:p>
        </p:txBody>
      </p:sp>
      <p:sp>
        <p:nvSpPr>
          <p:cNvPr id="175" name="Shape 175"/>
          <p:cNvSpPr txBox="1"/>
          <p:nvPr/>
        </p:nvSpPr>
        <p:spPr>
          <a:xfrm>
            <a:off x="5710900" y="974425"/>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sz="1800"/>
          </a:p>
          <a:p>
            <a:pPr indent="0" lvl="0" marL="0" rtl="0">
              <a:spcBef>
                <a:spcPts val="0"/>
              </a:spcBef>
              <a:spcAft>
                <a:spcPts val="0"/>
              </a:spcAft>
              <a:buNone/>
            </a:pPr>
            <a:r>
              <a:rPr lang="en" sz="1800">
                <a:solidFill>
                  <a:srgbClr val="212121"/>
                </a:solidFill>
                <a:highlight>
                  <a:srgbClr val="FFFFFF"/>
                </a:highlight>
                <a:latin typeface="Caveat"/>
                <a:ea typeface="Caveat"/>
                <a:cs typeface="Caveat"/>
                <a:sym typeface="Caveat"/>
              </a:rPr>
              <a:t>In these films he showed the character that to this day has remained his trademark and thanks to which he became the first film star in the world. Baggy trousers, ridiculous cylinder and big shoes - marked the history of the film industry. In the coming years, he will record 20 films, and for the first time Edna Parvins will appear, which will be Chaplin's constant partner in films for the next eight years.</a:t>
            </a:r>
            <a:endParaRPr sz="1800">
              <a:solidFill>
                <a:srgbClr val="212121"/>
              </a:solidFill>
              <a:highlight>
                <a:srgbClr val="FFFFFF"/>
              </a:highlight>
              <a:latin typeface="Caveat"/>
              <a:ea typeface="Caveat"/>
              <a:cs typeface="Caveat"/>
              <a:sym typeface="Caveat"/>
            </a:endParaRPr>
          </a:p>
        </p:txBody>
      </p:sp>
      <p:pic>
        <p:nvPicPr>
          <p:cNvPr id="176" name="Shape 176"/>
          <p:cNvPicPr preferRelativeResize="0"/>
          <p:nvPr/>
        </p:nvPicPr>
        <p:blipFill>
          <a:blip r:embed="rId3">
            <a:alphaModFix/>
          </a:blip>
          <a:stretch>
            <a:fillRect/>
          </a:stretch>
        </p:blipFill>
        <p:spPr>
          <a:xfrm>
            <a:off x="3918075" y="974428"/>
            <a:ext cx="1599849" cy="2399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rot="-4620">
            <a:off x="201774" y="304550"/>
            <a:ext cx="2455502" cy="754200"/>
          </a:xfrm>
          <a:prstGeom prst="rect">
            <a:avLst/>
          </a:prstGeom>
          <a:ln>
            <a:noFill/>
          </a:ln>
        </p:spPr>
        <p:txBody>
          <a:bodyPr anchorCtr="0" anchor="t" bIns="91425" lIns="91425" spcFirstLastPara="1" rIns="91425" wrap="square" tIns="91425">
            <a:noAutofit/>
          </a:bodyPr>
          <a:lstStyle/>
          <a:p>
            <a:pPr indent="0" lvl="0" marL="0" marR="25400" rtl="0">
              <a:lnSpc>
                <a:spcPct val="115000"/>
              </a:lnSpc>
              <a:spcBef>
                <a:spcPts val="0"/>
              </a:spcBef>
              <a:spcAft>
                <a:spcPts val="0"/>
              </a:spcAft>
              <a:buNone/>
            </a:pPr>
            <a:r>
              <a:rPr b="1" lang="en" sz="2100">
                <a:highlight>
                  <a:srgbClr val="FFFFFF"/>
                </a:highlight>
                <a:latin typeface="Caveat"/>
                <a:ea typeface="Caveat"/>
                <a:cs typeface="Caveat"/>
                <a:sym typeface="Caveat"/>
              </a:rPr>
              <a:t>Becomes an independent film artist</a:t>
            </a:r>
            <a:endParaRPr b="1" sz="2100">
              <a:highlight>
                <a:srgbClr val="FFFFFF"/>
              </a:highlight>
              <a:latin typeface="Caveat"/>
              <a:ea typeface="Caveat"/>
              <a:cs typeface="Caveat"/>
              <a:sym typeface="Caveat"/>
            </a:endParaRPr>
          </a:p>
          <a:p>
            <a:pPr indent="0" lvl="0" marL="0">
              <a:spcBef>
                <a:spcPts val="0"/>
              </a:spcBef>
              <a:spcAft>
                <a:spcPts val="0"/>
              </a:spcAft>
              <a:buNone/>
            </a:pPr>
            <a:r>
              <a:t/>
            </a:r>
            <a:endParaRPr sz="2100">
              <a:solidFill>
                <a:srgbClr val="F1C232"/>
              </a:solidFill>
              <a:latin typeface="Caveat"/>
              <a:ea typeface="Caveat"/>
              <a:cs typeface="Caveat"/>
              <a:sym typeface="Caveat"/>
            </a:endParaRPr>
          </a:p>
        </p:txBody>
      </p:sp>
      <p:sp>
        <p:nvSpPr>
          <p:cNvPr id="182" name="Shape 182"/>
          <p:cNvSpPr txBox="1"/>
          <p:nvPr>
            <p:ph idx="1" type="body"/>
          </p:nvPr>
        </p:nvSpPr>
        <p:spPr>
          <a:xfrm>
            <a:off x="360025" y="595100"/>
            <a:ext cx="2139000" cy="2824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800">
              <a:latin typeface="Caveat"/>
              <a:ea typeface="Caveat"/>
              <a:cs typeface="Caveat"/>
              <a:sym typeface="Caveat"/>
            </a:endParaRPr>
          </a:p>
          <a:p>
            <a:pPr indent="0" lvl="0" marL="0">
              <a:spcBef>
                <a:spcPts val="1600"/>
              </a:spcBef>
              <a:spcAft>
                <a:spcPts val="0"/>
              </a:spcAft>
              <a:buNone/>
            </a:pPr>
            <a:r>
              <a:rPr lang="en" sz="1800">
                <a:solidFill>
                  <a:srgbClr val="FF0000"/>
                </a:solidFill>
                <a:highlight>
                  <a:srgbClr val="FFFFFF"/>
                </a:highlight>
                <a:latin typeface="Caveat"/>
                <a:ea typeface="Caveat"/>
                <a:cs typeface="Caveat"/>
                <a:sym typeface="Caveat"/>
              </a:rPr>
              <a:t>Soon he becomes an independent film artist and starts filming independently. He worked as an actor, producer, screenwriter and director. His greatest successes until 1920 were the films "Dog Life" and "Deran".</a:t>
            </a:r>
            <a:endParaRPr sz="1800">
              <a:solidFill>
                <a:srgbClr val="FF0000"/>
              </a:solidFill>
              <a:highlight>
                <a:srgbClr val="FFFFFF"/>
              </a:highlight>
              <a:latin typeface="Caveat"/>
              <a:ea typeface="Caveat"/>
              <a:cs typeface="Caveat"/>
              <a:sym typeface="Caveat"/>
            </a:endParaRPr>
          </a:p>
          <a:p>
            <a:pPr indent="0" lvl="0" marL="0">
              <a:spcBef>
                <a:spcPts val="1600"/>
              </a:spcBef>
              <a:spcAft>
                <a:spcPts val="1600"/>
              </a:spcAft>
              <a:buNone/>
            </a:pPr>
            <a:r>
              <a:t/>
            </a:r>
            <a:endParaRPr/>
          </a:p>
        </p:txBody>
      </p:sp>
      <p:sp>
        <p:nvSpPr>
          <p:cNvPr id="183" name="Shape 183"/>
          <p:cNvSpPr txBox="1"/>
          <p:nvPr/>
        </p:nvSpPr>
        <p:spPr>
          <a:xfrm>
            <a:off x="2602550" y="653725"/>
            <a:ext cx="2590200" cy="3231600"/>
          </a:xfrm>
          <a:prstGeom prst="rect">
            <a:avLst/>
          </a:prstGeom>
          <a:noFill/>
          <a:ln>
            <a:noFill/>
          </a:ln>
        </p:spPr>
        <p:txBody>
          <a:bodyPr anchorCtr="0" anchor="ctr" bIns="91425" lIns="91425" spcFirstLastPara="1" rIns="91425" wrap="square" tIns="91425">
            <a:noAutofit/>
          </a:bodyPr>
          <a:lstStyle/>
          <a:p>
            <a:pPr indent="0" lvl="0" marL="0" marR="25400" rtl="0">
              <a:lnSpc>
                <a:spcPct val="115000"/>
              </a:lnSpc>
              <a:spcBef>
                <a:spcPts val="0"/>
              </a:spcBef>
              <a:spcAft>
                <a:spcPts val="0"/>
              </a:spcAft>
              <a:buNone/>
            </a:pPr>
            <a:r>
              <a:rPr lang="en" sz="1800">
                <a:solidFill>
                  <a:srgbClr val="212121"/>
                </a:solidFill>
                <a:highlight>
                  <a:srgbClr val="FFFFFF"/>
                </a:highlight>
                <a:latin typeface="Caveat"/>
                <a:ea typeface="Caveat"/>
                <a:cs typeface="Caveat"/>
                <a:sym typeface="Caveat"/>
              </a:rPr>
              <a:t>He then set up his own film company, in </a:t>
            </a:r>
            <a:endParaRPr sz="1800">
              <a:solidFill>
                <a:srgbClr val="212121"/>
              </a:solidFill>
              <a:highlight>
                <a:srgbClr val="FFFFFF"/>
              </a:highlight>
              <a:latin typeface="Caveat"/>
              <a:ea typeface="Caveat"/>
              <a:cs typeface="Caveat"/>
              <a:sym typeface="Caveat"/>
            </a:endParaRPr>
          </a:p>
          <a:p>
            <a:pPr indent="0" lvl="0" marL="0" marR="25400" rtl="0">
              <a:lnSpc>
                <a:spcPct val="115000"/>
              </a:lnSpc>
              <a:spcBef>
                <a:spcPts val="0"/>
              </a:spcBef>
              <a:spcAft>
                <a:spcPts val="0"/>
              </a:spcAft>
              <a:buNone/>
            </a:pPr>
            <a:r>
              <a:rPr lang="en" sz="1800">
                <a:solidFill>
                  <a:srgbClr val="212121"/>
                </a:solidFill>
                <a:highlight>
                  <a:srgbClr val="FFFFFF"/>
                </a:highlight>
                <a:latin typeface="Caveat"/>
                <a:ea typeface="Caveat"/>
                <a:cs typeface="Caveat"/>
                <a:sym typeface="Caveat"/>
              </a:rPr>
              <a:t>which, among other things, he filmed films with an already traditional character of the strayman. He achieved the greatest successes of the thirties with the films "Little Wanderer" and "Golden Fever". In 1928, for this second film, he received an Academy Award.</a:t>
            </a:r>
            <a:endParaRPr sz="1800">
              <a:solidFill>
                <a:srgbClr val="212121"/>
              </a:solidFill>
              <a:highlight>
                <a:srgbClr val="FFFFFF"/>
              </a:highlight>
              <a:latin typeface="Caveat"/>
              <a:ea typeface="Caveat"/>
              <a:cs typeface="Caveat"/>
              <a:sym typeface="Caveat"/>
            </a:endParaRPr>
          </a:p>
        </p:txBody>
      </p:sp>
      <p:sp>
        <p:nvSpPr>
          <p:cNvPr id="184" name="Shape 184"/>
          <p:cNvSpPr txBox="1"/>
          <p:nvPr/>
        </p:nvSpPr>
        <p:spPr>
          <a:xfrm>
            <a:off x="5192750" y="2126375"/>
            <a:ext cx="3000000" cy="1507500"/>
          </a:xfrm>
          <a:prstGeom prst="rect">
            <a:avLst/>
          </a:prstGeom>
          <a:noFill/>
          <a:ln>
            <a:noFill/>
          </a:ln>
        </p:spPr>
        <p:txBody>
          <a:bodyPr anchorCtr="0" anchor="ctr" bIns="91425" lIns="91425" spcFirstLastPara="1" rIns="91425" wrap="square" tIns="91425">
            <a:noAutofit/>
          </a:bodyPr>
          <a:lstStyle/>
          <a:p>
            <a:pPr indent="0" lvl="0" marL="0" marR="25400" rtl="0">
              <a:lnSpc>
                <a:spcPct val="115000"/>
              </a:lnSpc>
              <a:spcBef>
                <a:spcPts val="0"/>
              </a:spcBef>
              <a:spcAft>
                <a:spcPts val="0"/>
              </a:spcAft>
              <a:buNone/>
            </a:pPr>
            <a:r>
              <a:rPr lang="en" sz="1800">
                <a:solidFill>
                  <a:srgbClr val="FF0000"/>
                </a:solidFill>
                <a:highlight>
                  <a:srgbClr val="FFFFFF"/>
                </a:highlight>
                <a:latin typeface="Caveat"/>
                <a:ea typeface="Caveat"/>
                <a:cs typeface="Caveat"/>
                <a:sym typeface="Caveat"/>
              </a:rPr>
              <a:t>In 1931 he recorded his first film with music and sound effects. In the following years, he composed music for many old, silent films.</a:t>
            </a:r>
            <a:endParaRPr sz="1800">
              <a:solidFill>
                <a:srgbClr val="FF0000"/>
              </a:solidFill>
              <a:highlight>
                <a:srgbClr val="FFFFFF"/>
              </a:highlight>
              <a:latin typeface="Caveat"/>
              <a:ea typeface="Caveat"/>
              <a:cs typeface="Caveat"/>
              <a:sym typeface="Caveat"/>
            </a:endParaRPr>
          </a:p>
        </p:txBody>
      </p:sp>
      <p:pic>
        <p:nvPicPr>
          <p:cNvPr id="185" name="Shape 185"/>
          <p:cNvPicPr preferRelativeResize="0"/>
          <p:nvPr/>
        </p:nvPicPr>
        <p:blipFill>
          <a:blip r:embed="rId3">
            <a:alphaModFix/>
          </a:blip>
          <a:stretch>
            <a:fillRect/>
          </a:stretch>
        </p:blipFill>
        <p:spPr>
          <a:xfrm>
            <a:off x="5192750" y="302900"/>
            <a:ext cx="1357225" cy="1357225"/>
          </a:xfrm>
          <a:prstGeom prst="rect">
            <a:avLst/>
          </a:prstGeom>
          <a:noFill/>
          <a:ln>
            <a:noFill/>
          </a:ln>
        </p:spPr>
      </p:pic>
      <p:pic>
        <p:nvPicPr>
          <p:cNvPr id="186" name="Shape 186"/>
          <p:cNvPicPr preferRelativeResize="0"/>
          <p:nvPr/>
        </p:nvPicPr>
        <p:blipFill>
          <a:blip r:embed="rId4">
            <a:alphaModFix/>
          </a:blip>
          <a:stretch>
            <a:fillRect/>
          </a:stretch>
        </p:blipFill>
        <p:spPr>
          <a:xfrm rot="-764025">
            <a:off x="5057100" y="3695550"/>
            <a:ext cx="956085" cy="1081000"/>
          </a:xfrm>
          <a:prstGeom prst="rect">
            <a:avLst/>
          </a:prstGeom>
          <a:noFill/>
          <a:ln>
            <a:noFill/>
          </a:ln>
        </p:spPr>
      </p:pic>
      <p:pic>
        <p:nvPicPr>
          <p:cNvPr id="187" name="Shape 187"/>
          <p:cNvPicPr preferRelativeResize="0"/>
          <p:nvPr/>
        </p:nvPicPr>
        <p:blipFill>
          <a:blip r:embed="rId5">
            <a:alphaModFix/>
          </a:blip>
          <a:stretch>
            <a:fillRect/>
          </a:stretch>
        </p:blipFill>
        <p:spPr>
          <a:xfrm rot="746149">
            <a:off x="6973825" y="769150"/>
            <a:ext cx="1764251" cy="1357225"/>
          </a:xfrm>
          <a:prstGeom prst="rect">
            <a:avLst/>
          </a:prstGeom>
          <a:noFill/>
          <a:ln>
            <a:noFill/>
          </a:ln>
        </p:spPr>
      </p:pic>
      <p:pic>
        <p:nvPicPr>
          <p:cNvPr id="188" name="Shape 188"/>
          <p:cNvPicPr preferRelativeResize="0"/>
          <p:nvPr/>
        </p:nvPicPr>
        <p:blipFill>
          <a:blip r:embed="rId6">
            <a:alphaModFix/>
          </a:blip>
          <a:stretch>
            <a:fillRect/>
          </a:stretch>
        </p:blipFill>
        <p:spPr>
          <a:xfrm rot="421786">
            <a:off x="7210649" y="3483326"/>
            <a:ext cx="1290627" cy="13146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819150" y="388400"/>
            <a:ext cx="7505700" cy="905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r>
              <a:rPr lang="en" sz="4800">
                <a:latin typeface="Caveat"/>
                <a:ea typeface="Caveat"/>
                <a:cs typeface="Caveat"/>
                <a:sym typeface="Caveat"/>
              </a:rPr>
              <a:t>Sound movies</a:t>
            </a:r>
            <a:endParaRPr sz="4800">
              <a:latin typeface="Caveat"/>
              <a:ea typeface="Caveat"/>
              <a:cs typeface="Caveat"/>
              <a:sym typeface="Caveat"/>
            </a:endParaRPr>
          </a:p>
        </p:txBody>
      </p:sp>
      <p:sp>
        <p:nvSpPr>
          <p:cNvPr id="194" name="Shape 194"/>
          <p:cNvSpPr txBox="1"/>
          <p:nvPr>
            <p:ph idx="1" type="body"/>
          </p:nvPr>
        </p:nvSpPr>
        <p:spPr>
          <a:xfrm>
            <a:off x="701450" y="1471250"/>
            <a:ext cx="4559700" cy="2742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800" u="sng">
                <a:solidFill>
                  <a:srgbClr val="000000"/>
                </a:solidFill>
                <a:latin typeface="Caveat"/>
                <a:ea typeface="Caveat"/>
                <a:cs typeface="Caveat"/>
                <a:sym typeface="Caveat"/>
              </a:rPr>
              <a:t>With the appearance of the soundtrack, many actors of silent films were left out of work, because they could not get into the sound well, that is, because everything was shot live, they sounded badly. However, Charlie Chaplin was not a mess. The first film with music and sound effects was recorded in 1931. In the following years he even composed music for many old, silent films</a:t>
            </a:r>
            <a:r>
              <a:rPr lang="en" sz="1800" u="sng">
                <a:latin typeface="Caveat"/>
                <a:ea typeface="Caveat"/>
                <a:cs typeface="Caveat"/>
                <a:sym typeface="Caveat"/>
              </a:rPr>
              <a:t>.</a:t>
            </a:r>
            <a:endParaRPr sz="1800" u="sng">
              <a:latin typeface="Caveat"/>
              <a:ea typeface="Caveat"/>
              <a:cs typeface="Caveat"/>
              <a:sym typeface="Caveat"/>
            </a:endParaRPr>
          </a:p>
        </p:txBody>
      </p:sp>
      <p:pic>
        <p:nvPicPr>
          <p:cNvPr id="195" name="Shape 195"/>
          <p:cNvPicPr preferRelativeResize="0"/>
          <p:nvPr/>
        </p:nvPicPr>
        <p:blipFill>
          <a:blip r:embed="rId3">
            <a:alphaModFix/>
          </a:blip>
          <a:stretch>
            <a:fillRect/>
          </a:stretch>
        </p:blipFill>
        <p:spPr>
          <a:xfrm>
            <a:off x="5767300" y="1294100"/>
            <a:ext cx="2764600" cy="3438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1965625" y="292450"/>
            <a:ext cx="49938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latin typeface="Caveat"/>
                <a:ea typeface="Caveat"/>
                <a:cs typeface="Caveat"/>
                <a:sym typeface="Caveat"/>
              </a:rPr>
              <a:t>Charlie’s first sound movie and the role of Hitler</a:t>
            </a:r>
            <a:endParaRPr b="1">
              <a:solidFill>
                <a:srgbClr val="FF0000"/>
              </a:solidFill>
              <a:latin typeface="Caveat"/>
              <a:ea typeface="Caveat"/>
              <a:cs typeface="Caveat"/>
              <a:sym typeface="Caveat"/>
            </a:endParaRPr>
          </a:p>
        </p:txBody>
      </p:sp>
      <p:sp>
        <p:nvSpPr>
          <p:cNvPr id="201" name="Shape 201"/>
          <p:cNvSpPr txBox="1"/>
          <p:nvPr>
            <p:ph idx="1" type="body"/>
          </p:nvPr>
        </p:nvSpPr>
        <p:spPr>
          <a:xfrm>
            <a:off x="572000" y="1341200"/>
            <a:ext cx="4642200" cy="3117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400">
                <a:solidFill>
                  <a:srgbClr val="000000"/>
                </a:solidFill>
                <a:latin typeface="Caveat"/>
                <a:ea typeface="Caveat"/>
                <a:cs typeface="Caveat"/>
                <a:sym typeface="Caveat"/>
              </a:rPr>
              <a:t>Chaplin often turned to hot political topics in his films, he reflected contemporary social events, which can best be seen in the famous film "Modern Times". When the appearance of Hitler and fascism in Europe was already seriously threatening the world in 1937, Chaplin also recorded his first-ever "Big Dictator" film, in which he acted Hitler, ridiculing him and Mussolini to the limit. They say that when Hitler saw this hilarious film, he promised to "hang the dwarf clown". In his later films, Caplin mocked many American politicians, and probably hides the reason why he fought in the 1950s secret services that tried to challenge Charlie Chaplin's biography in various ways and accuse him of sympathizing with communism. Because of his attitude that was openly expressed through films, Chaplin was prohibited in the 1950s to return to America from Europe. Faced with such a ban, Chaplin decides to live in Switzerland</a:t>
            </a:r>
            <a:endParaRPr b="1" sz="1400">
              <a:solidFill>
                <a:srgbClr val="000000"/>
              </a:solidFill>
              <a:latin typeface="Caveat"/>
              <a:ea typeface="Caveat"/>
              <a:cs typeface="Caveat"/>
              <a:sym typeface="Caveat"/>
            </a:endParaRPr>
          </a:p>
        </p:txBody>
      </p:sp>
      <p:pic>
        <p:nvPicPr>
          <p:cNvPr id="202" name="Shape 202"/>
          <p:cNvPicPr preferRelativeResize="0"/>
          <p:nvPr/>
        </p:nvPicPr>
        <p:blipFill>
          <a:blip r:embed="rId3">
            <a:alphaModFix/>
          </a:blip>
          <a:stretch>
            <a:fillRect/>
          </a:stretch>
        </p:blipFill>
        <p:spPr>
          <a:xfrm>
            <a:off x="5366600" y="1399450"/>
            <a:ext cx="3413825" cy="311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819150" y="339475"/>
            <a:ext cx="78435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solidFill>
                  <a:srgbClr val="FF0000"/>
                </a:solidFill>
                <a:latin typeface="Caveat"/>
                <a:ea typeface="Caveat"/>
                <a:cs typeface="Caveat"/>
                <a:sym typeface="Caveat"/>
              </a:rPr>
              <a:t>The last two films and the title of the king</a:t>
            </a:r>
            <a:endParaRPr b="1" sz="3600">
              <a:solidFill>
                <a:srgbClr val="FF0000"/>
              </a:solidFill>
              <a:latin typeface="Caveat"/>
              <a:ea typeface="Caveat"/>
              <a:cs typeface="Caveat"/>
              <a:sym typeface="Caveat"/>
            </a:endParaRPr>
          </a:p>
        </p:txBody>
      </p:sp>
      <p:sp>
        <p:nvSpPr>
          <p:cNvPr id="208" name="Shape 208"/>
          <p:cNvSpPr txBox="1"/>
          <p:nvPr>
            <p:ph idx="1" type="body"/>
          </p:nvPr>
        </p:nvSpPr>
        <p:spPr>
          <a:xfrm>
            <a:off x="230650" y="1211650"/>
            <a:ext cx="3877200" cy="2896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b="1" sz="1400">
              <a:solidFill>
                <a:srgbClr val="000000"/>
              </a:solidFill>
              <a:latin typeface="Caveat"/>
              <a:ea typeface="Caveat"/>
              <a:cs typeface="Caveat"/>
              <a:sym typeface="Caveat"/>
            </a:endParaRPr>
          </a:p>
          <a:p>
            <a:pPr indent="0" lvl="0" marL="0">
              <a:spcBef>
                <a:spcPts val="1600"/>
              </a:spcBef>
              <a:spcAft>
                <a:spcPts val="1600"/>
              </a:spcAft>
              <a:buNone/>
            </a:pPr>
            <a:r>
              <a:rPr b="1" lang="en" sz="1800">
                <a:solidFill>
                  <a:srgbClr val="000000"/>
                </a:solidFill>
                <a:latin typeface="Caveat"/>
                <a:ea typeface="Caveat"/>
                <a:cs typeface="Caveat"/>
                <a:sym typeface="Caveat"/>
              </a:rPr>
              <a:t>His last two films, the King of New York from 1957 and the Countess of Hong Kong from 1963, Sofia Loren and Marlon Brando, filmed in Great Britain. "The King of New York" was banned in America until 1972 when he was invited to receive the Honorary Oscar. He spent the rest of his life as a composer and writer. British Queen Elizabeth II gave him the title of knight in 1975.</a:t>
            </a:r>
            <a:endParaRPr b="1" sz="1800">
              <a:solidFill>
                <a:srgbClr val="000000"/>
              </a:solidFill>
              <a:latin typeface="Caveat"/>
              <a:ea typeface="Caveat"/>
              <a:cs typeface="Caveat"/>
              <a:sym typeface="Caveat"/>
            </a:endParaRPr>
          </a:p>
        </p:txBody>
      </p:sp>
      <p:pic>
        <p:nvPicPr>
          <p:cNvPr id="209" name="Shape 209"/>
          <p:cNvPicPr preferRelativeResize="0"/>
          <p:nvPr/>
        </p:nvPicPr>
        <p:blipFill>
          <a:blip r:embed="rId3">
            <a:alphaModFix/>
          </a:blip>
          <a:stretch>
            <a:fillRect/>
          </a:stretch>
        </p:blipFill>
        <p:spPr>
          <a:xfrm>
            <a:off x="6614250" y="1555725"/>
            <a:ext cx="2166200" cy="2896675"/>
          </a:xfrm>
          <a:prstGeom prst="rect">
            <a:avLst/>
          </a:prstGeom>
          <a:noFill/>
          <a:ln>
            <a:noFill/>
          </a:ln>
        </p:spPr>
      </p:pic>
      <p:pic>
        <p:nvPicPr>
          <p:cNvPr id="210" name="Shape 210"/>
          <p:cNvPicPr preferRelativeResize="0"/>
          <p:nvPr/>
        </p:nvPicPr>
        <p:blipFill>
          <a:blip r:embed="rId4">
            <a:alphaModFix/>
          </a:blip>
          <a:stretch>
            <a:fillRect/>
          </a:stretch>
        </p:blipFill>
        <p:spPr>
          <a:xfrm>
            <a:off x="4107850" y="1529475"/>
            <a:ext cx="2254550" cy="2949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